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30"/>
  </p:notesMasterIdLst>
  <p:handoutMasterIdLst>
    <p:handoutMasterId r:id="rId31"/>
  </p:handoutMasterIdLst>
  <p:sldIdLst>
    <p:sldId id="288" r:id="rId2"/>
    <p:sldId id="257" r:id="rId3"/>
    <p:sldId id="308" r:id="rId4"/>
    <p:sldId id="348" r:id="rId5"/>
    <p:sldId id="349" r:id="rId6"/>
    <p:sldId id="299" r:id="rId7"/>
    <p:sldId id="351" r:id="rId8"/>
    <p:sldId id="350" r:id="rId9"/>
    <p:sldId id="357" r:id="rId10"/>
    <p:sldId id="360" r:id="rId11"/>
    <p:sldId id="361" r:id="rId12"/>
    <p:sldId id="363" r:id="rId13"/>
    <p:sldId id="364" r:id="rId14"/>
    <p:sldId id="359" r:id="rId15"/>
    <p:sldId id="365" r:id="rId16"/>
    <p:sldId id="366" r:id="rId17"/>
    <p:sldId id="368" r:id="rId18"/>
    <p:sldId id="367" r:id="rId19"/>
    <p:sldId id="369" r:id="rId20"/>
    <p:sldId id="370" r:id="rId21"/>
    <p:sldId id="371" r:id="rId22"/>
    <p:sldId id="372" r:id="rId23"/>
    <p:sldId id="373" r:id="rId24"/>
    <p:sldId id="379" r:id="rId25"/>
    <p:sldId id="378" r:id="rId26"/>
    <p:sldId id="380" r:id="rId27"/>
    <p:sldId id="381" r:id="rId28"/>
    <p:sldId id="279" r:id="rId29"/>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Karla" panose="020B0604020202020204" charset="0"/>
      <p:regular r:id="rId36"/>
      <p:bold r:id="rId37"/>
      <p:italic r:id="rId38"/>
      <p:boldItalic r:id="rId39"/>
    </p:embeddedFont>
    <p:embeddedFont>
      <p:font typeface="Raleway" panose="020B00030301010600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BBAD"/>
    <a:srgbClr val="BBE863"/>
    <a:srgbClr val="004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18B33F-8431-45A4-8E11-FB08BE098512}">
  <a:tblStyle styleId="{5B18B33F-8431-45A4-8E11-FB08BE09851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4660" autoAdjust="0"/>
  </p:normalViewPr>
  <p:slideViewPr>
    <p:cSldViewPr snapToGrid="0">
      <p:cViewPr varScale="1">
        <p:scale>
          <a:sx n="143" d="100"/>
          <a:sy n="143" d="100"/>
        </p:scale>
        <p:origin x="750"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mot" userId="a37ffe203f9b4a0a" providerId="LiveId" clId="{89317007-37BE-4610-9412-6451737FEED5}"/>
    <pc:docChg chg="custSel modSld">
      <pc:chgData name="Dermot" userId="a37ffe203f9b4a0a" providerId="LiveId" clId="{89317007-37BE-4610-9412-6451737FEED5}" dt="2021-12-02T18:43:12.976" v="1238" actId="20577"/>
      <pc:docMkLst>
        <pc:docMk/>
      </pc:docMkLst>
      <pc:sldChg chg="modSp mod">
        <pc:chgData name="Dermot" userId="a37ffe203f9b4a0a" providerId="LiveId" clId="{89317007-37BE-4610-9412-6451737FEED5}" dt="2021-12-02T18:19:22.650" v="568" actId="207"/>
        <pc:sldMkLst>
          <pc:docMk/>
          <pc:sldMk cId="641643750" sldId="299"/>
        </pc:sldMkLst>
        <pc:spChg chg="mod">
          <ac:chgData name="Dermot" userId="a37ffe203f9b4a0a" providerId="LiveId" clId="{89317007-37BE-4610-9412-6451737FEED5}" dt="2021-12-02T18:19:22.650" v="568" actId="207"/>
          <ac:spMkLst>
            <pc:docMk/>
            <pc:sldMk cId="641643750" sldId="299"/>
            <ac:spMk id="2" creationId="{00000000-0000-0000-0000-000000000000}"/>
          </ac:spMkLst>
        </pc:spChg>
      </pc:sldChg>
      <pc:sldChg chg="modSp mod">
        <pc:chgData name="Dermot" userId="a37ffe203f9b4a0a" providerId="LiveId" clId="{89317007-37BE-4610-9412-6451737FEED5}" dt="2021-12-02T18:42:54.807" v="1237" actId="20577"/>
        <pc:sldMkLst>
          <pc:docMk/>
          <pc:sldMk cId="3963427609" sldId="308"/>
        </pc:sldMkLst>
        <pc:spChg chg="mod">
          <ac:chgData name="Dermot" userId="a37ffe203f9b4a0a" providerId="LiveId" clId="{89317007-37BE-4610-9412-6451737FEED5}" dt="2021-12-02T18:42:54.807" v="1237" actId="20577"/>
          <ac:spMkLst>
            <pc:docMk/>
            <pc:sldMk cId="3963427609" sldId="308"/>
            <ac:spMk id="2" creationId="{00000000-0000-0000-0000-000000000000}"/>
          </ac:spMkLst>
        </pc:spChg>
        <pc:spChg chg="mod">
          <ac:chgData name="Dermot" userId="a37ffe203f9b4a0a" providerId="LiveId" clId="{89317007-37BE-4610-9412-6451737FEED5}" dt="2021-12-02T18:08:01.530" v="110" actId="207"/>
          <ac:spMkLst>
            <pc:docMk/>
            <pc:sldMk cId="3963427609" sldId="308"/>
            <ac:spMk id="5" creationId="{00000000-0000-0000-0000-000000000000}"/>
          </ac:spMkLst>
        </pc:spChg>
      </pc:sldChg>
      <pc:sldChg chg="modSp mod">
        <pc:chgData name="Dermot" userId="a37ffe203f9b4a0a" providerId="LiveId" clId="{89317007-37BE-4610-9412-6451737FEED5}" dt="2021-12-02T18:11:35.421" v="248" actId="207"/>
        <pc:sldMkLst>
          <pc:docMk/>
          <pc:sldMk cId="1285674434" sldId="348"/>
        </pc:sldMkLst>
        <pc:spChg chg="mod">
          <ac:chgData name="Dermot" userId="a37ffe203f9b4a0a" providerId="LiveId" clId="{89317007-37BE-4610-9412-6451737FEED5}" dt="2021-12-02T18:09:24.018" v="183" actId="207"/>
          <ac:spMkLst>
            <pc:docMk/>
            <pc:sldMk cId="1285674434" sldId="348"/>
            <ac:spMk id="3" creationId="{00000000-0000-0000-0000-000000000000}"/>
          </ac:spMkLst>
        </pc:spChg>
        <pc:spChg chg="mod">
          <ac:chgData name="Dermot" userId="a37ffe203f9b4a0a" providerId="LiveId" clId="{89317007-37BE-4610-9412-6451737FEED5}" dt="2021-12-02T18:11:35.421" v="248" actId="207"/>
          <ac:spMkLst>
            <pc:docMk/>
            <pc:sldMk cId="1285674434" sldId="348"/>
            <ac:spMk id="4" creationId="{00000000-0000-0000-0000-000000000000}"/>
          </ac:spMkLst>
        </pc:spChg>
      </pc:sldChg>
      <pc:sldChg chg="modSp mod">
        <pc:chgData name="Dermot" userId="a37ffe203f9b4a0a" providerId="LiveId" clId="{89317007-37BE-4610-9412-6451737FEED5}" dt="2021-12-02T18:13:47.055" v="323" actId="207"/>
        <pc:sldMkLst>
          <pc:docMk/>
          <pc:sldMk cId="2794837283" sldId="349"/>
        </pc:sldMkLst>
        <pc:spChg chg="mod">
          <ac:chgData name="Dermot" userId="a37ffe203f9b4a0a" providerId="LiveId" clId="{89317007-37BE-4610-9412-6451737FEED5}" dt="2021-12-02T18:13:47.055" v="323" actId="207"/>
          <ac:spMkLst>
            <pc:docMk/>
            <pc:sldMk cId="2794837283" sldId="349"/>
            <ac:spMk id="5" creationId="{00000000-0000-0000-0000-000000000000}"/>
          </ac:spMkLst>
        </pc:spChg>
      </pc:sldChg>
      <pc:sldChg chg="modSp mod">
        <pc:chgData name="Dermot" userId="a37ffe203f9b4a0a" providerId="LiveId" clId="{89317007-37BE-4610-9412-6451737FEED5}" dt="2021-12-02T18:22:17.395" v="688" actId="207"/>
        <pc:sldMkLst>
          <pc:docMk/>
          <pc:sldMk cId="2382665792" sldId="350"/>
        </pc:sldMkLst>
        <pc:spChg chg="mod">
          <ac:chgData name="Dermot" userId="a37ffe203f9b4a0a" providerId="LiveId" clId="{89317007-37BE-4610-9412-6451737FEED5}" dt="2021-12-02T18:22:17.395" v="688" actId="207"/>
          <ac:spMkLst>
            <pc:docMk/>
            <pc:sldMk cId="2382665792" sldId="350"/>
            <ac:spMk id="8" creationId="{00000000-0000-0000-0000-000000000000}"/>
          </ac:spMkLst>
        </pc:spChg>
      </pc:sldChg>
      <pc:sldChg chg="modSp mod">
        <pc:chgData name="Dermot" userId="a37ffe203f9b4a0a" providerId="LiveId" clId="{89317007-37BE-4610-9412-6451737FEED5}" dt="2021-12-02T18:21:19.472" v="650" actId="207"/>
        <pc:sldMkLst>
          <pc:docMk/>
          <pc:sldMk cId="1751061562" sldId="351"/>
        </pc:sldMkLst>
        <pc:spChg chg="mod">
          <ac:chgData name="Dermot" userId="a37ffe203f9b4a0a" providerId="LiveId" clId="{89317007-37BE-4610-9412-6451737FEED5}" dt="2021-12-02T18:21:19.472" v="650" actId="207"/>
          <ac:spMkLst>
            <pc:docMk/>
            <pc:sldMk cId="1751061562" sldId="351"/>
            <ac:spMk id="2" creationId="{00000000-0000-0000-0000-000000000000}"/>
          </ac:spMkLst>
        </pc:spChg>
      </pc:sldChg>
      <pc:sldChg chg="modSp mod">
        <pc:chgData name="Dermot" userId="a37ffe203f9b4a0a" providerId="LiveId" clId="{89317007-37BE-4610-9412-6451737FEED5}" dt="2021-12-02T18:23:55.775" v="712" actId="20577"/>
        <pc:sldMkLst>
          <pc:docMk/>
          <pc:sldMk cId="3267573666" sldId="357"/>
        </pc:sldMkLst>
        <pc:spChg chg="mod">
          <ac:chgData name="Dermot" userId="a37ffe203f9b4a0a" providerId="LiveId" clId="{89317007-37BE-4610-9412-6451737FEED5}" dt="2021-12-02T18:23:55.775" v="712" actId="20577"/>
          <ac:spMkLst>
            <pc:docMk/>
            <pc:sldMk cId="3267573666" sldId="357"/>
            <ac:spMk id="3" creationId="{00000000-0000-0000-0000-000000000000}"/>
          </ac:spMkLst>
        </pc:spChg>
      </pc:sldChg>
      <pc:sldChg chg="modSp mod">
        <pc:chgData name="Dermot" userId="a37ffe203f9b4a0a" providerId="LiveId" clId="{89317007-37BE-4610-9412-6451737FEED5}" dt="2021-12-02T18:30:58.927" v="887" actId="207"/>
        <pc:sldMkLst>
          <pc:docMk/>
          <pc:sldMk cId="11883509" sldId="359"/>
        </pc:sldMkLst>
        <pc:spChg chg="mod">
          <ac:chgData name="Dermot" userId="a37ffe203f9b4a0a" providerId="LiveId" clId="{89317007-37BE-4610-9412-6451737FEED5}" dt="2021-12-02T18:30:58.927" v="887" actId="207"/>
          <ac:spMkLst>
            <pc:docMk/>
            <pc:sldMk cId="11883509" sldId="359"/>
            <ac:spMk id="3" creationId="{00000000-0000-0000-0000-000000000000}"/>
          </ac:spMkLst>
        </pc:spChg>
      </pc:sldChg>
      <pc:sldChg chg="modSp mod">
        <pc:chgData name="Dermot" userId="a37ffe203f9b4a0a" providerId="LiveId" clId="{89317007-37BE-4610-9412-6451737FEED5}" dt="2021-12-02T18:25:14.423" v="768" actId="207"/>
        <pc:sldMkLst>
          <pc:docMk/>
          <pc:sldMk cId="559461440" sldId="360"/>
        </pc:sldMkLst>
        <pc:spChg chg="mod">
          <ac:chgData name="Dermot" userId="a37ffe203f9b4a0a" providerId="LiveId" clId="{89317007-37BE-4610-9412-6451737FEED5}" dt="2021-12-02T18:25:14.423" v="768" actId="207"/>
          <ac:spMkLst>
            <pc:docMk/>
            <pc:sldMk cId="559461440" sldId="360"/>
            <ac:spMk id="3" creationId="{00000000-0000-0000-0000-000000000000}"/>
          </ac:spMkLst>
        </pc:spChg>
      </pc:sldChg>
      <pc:sldChg chg="modSp mod">
        <pc:chgData name="Dermot" userId="a37ffe203f9b4a0a" providerId="LiveId" clId="{89317007-37BE-4610-9412-6451737FEED5}" dt="2021-12-02T18:29:00.777" v="832" actId="207"/>
        <pc:sldMkLst>
          <pc:docMk/>
          <pc:sldMk cId="1717064810" sldId="363"/>
        </pc:sldMkLst>
        <pc:spChg chg="mod">
          <ac:chgData name="Dermot" userId="a37ffe203f9b4a0a" providerId="LiveId" clId="{89317007-37BE-4610-9412-6451737FEED5}" dt="2021-12-02T18:29:00.777" v="832" actId="207"/>
          <ac:spMkLst>
            <pc:docMk/>
            <pc:sldMk cId="1717064810" sldId="363"/>
            <ac:spMk id="3" creationId="{00000000-0000-0000-0000-000000000000}"/>
          </ac:spMkLst>
        </pc:spChg>
      </pc:sldChg>
      <pc:sldChg chg="modSp mod">
        <pc:chgData name="Dermot" userId="a37ffe203f9b4a0a" providerId="LiveId" clId="{89317007-37BE-4610-9412-6451737FEED5}" dt="2021-12-02T18:29:59.096" v="856" actId="207"/>
        <pc:sldMkLst>
          <pc:docMk/>
          <pc:sldMk cId="2720944174" sldId="364"/>
        </pc:sldMkLst>
        <pc:spChg chg="mod">
          <ac:chgData name="Dermot" userId="a37ffe203f9b4a0a" providerId="LiveId" clId="{89317007-37BE-4610-9412-6451737FEED5}" dt="2021-12-02T18:29:59.096" v="856" actId="207"/>
          <ac:spMkLst>
            <pc:docMk/>
            <pc:sldMk cId="2720944174" sldId="364"/>
            <ac:spMk id="5" creationId="{00000000-0000-0000-0000-000000000000}"/>
          </ac:spMkLst>
        </pc:spChg>
      </pc:sldChg>
      <pc:sldChg chg="modSp mod">
        <pc:chgData name="Dermot" userId="a37ffe203f9b4a0a" providerId="LiveId" clId="{89317007-37BE-4610-9412-6451737FEED5}" dt="2021-12-02T18:32:03.992" v="906" actId="207"/>
        <pc:sldMkLst>
          <pc:docMk/>
          <pc:sldMk cId="1574547350" sldId="365"/>
        </pc:sldMkLst>
        <pc:spChg chg="mod">
          <ac:chgData name="Dermot" userId="a37ffe203f9b4a0a" providerId="LiveId" clId="{89317007-37BE-4610-9412-6451737FEED5}" dt="2021-12-02T18:32:03.992" v="906" actId="207"/>
          <ac:spMkLst>
            <pc:docMk/>
            <pc:sldMk cId="1574547350" sldId="365"/>
            <ac:spMk id="3" creationId="{00000000-0000-0000-0000-000000000000}"/>
          </ac:spMkLst>
        </pc:spChg>
      </pc:sldChg>
      <pc:sldChg chg="modSp mod">
        <pc:chgData name="Dermot" userId="a37ffe203f9b4a0a" providerId="LiveId" clId="{89317007-37BE-4610-9412-6451737FEED5}" dt="2021-12-02T18:32:32.467" v="913" actId="207"/>
        <pc:sldMkLst>
          <pc:docMk/>
          <pc:sldMk cId="3441108961" sldId="366"/>
        </pc:sldMkLst>
        <pc:spChg chg="mod">
          <ac:chgData name="Dermot" userId="a37ffe203f9b4a0a" providerId="LiveId" clId="{89317007-37BE-4610-9412-6451737FEED5}" dt="2021-12-02T18:32:32.467" v="913" actId="207"/>
          <ac:spMkLst>
            <pc:docMk/>
            <pc:sldMk cId="3441108961" sldId="366"/>
            <ac:spMk id="3" creationId="{00000000-0000-0000-0000-000000000000}"/>
          </ac:spMkLst>
        </pc:spChg>
      </pc:sldChg>
      <pc:sldChg chg="modSp mod">
        <pc:chgData name="Dermot" userId="a37ffe203f9b4a0a" providerId="LiveId" clId="{89317007-37BE-4610-9412-6451737FEED5}" dt="2021-12-02T18:35:01.505" v="999" actId="207"/>
        <pc:sldMkLst>
          <pc:docMk/>
          <pc:sldMk cId="1414941066" sldId="369"/>
        </pc:sldMkLst>
        <pc:spChg chg="mod">
          <ac:chgData name="Dermot" userId="a37ffe203f9b4a0a" providerId="LiveId" clId="{89317007-37BE-4610-9412-6451737FEED5}" dt="2021-12-02T18:34:11.648" v="984" actId="207"/>
          <ac:spMkLst>
            <pc:docMk/>
            <pc:sldMk cId="1414941066" sldId="369"/>
            <ac:spMk id="2" creationId="{00000000-0000-0000-0000-000000000000}"/>
          </ac:spMkLst>
        </pc:spChg>
        <pc:spChg chg="mod">
          <ac:chgData name="Dermot" userId="a37ffe203f9b4a0a" providerId="LiveId" clId="{89317007-37BE-4610-9412-6451737FEED5}" dt="2021-12-02T18:35:01.505" v="999" actId="207"/>
          <ac:spMkLst>
            <pc:docMk/>
            <pc:sldMk cId="1414941066" sldId="369"/>
            <ac:spMk id="4" creationId="{00000000-0000-0000-0000-000000000000}"/>
          </ac:spMkLst>
        </pc:spChg>
      </pc:sldChg>
      <pc:sldChg chg="modSp mod">
        <pc:chgData name="Dermot" userId="a37ffe203f9b4a0a" providerId="LiveId" clId="{89317007-37BE-4610-9412-6451737FEED5}" dt="2021-12-02T18:36:02.769" v="1061" actId="20577"/>
        <pc:sldMkLst>
          <pc:docMk/>
          <pc:sldMk cId="1010190680" sldId="370"/>
        </pc:sldMkLst>
        <pc:spChg chg="mod">
          <ac:chgData name="Dermot" userId="a37ffe203f9b4a0a" providerId="LiveId" clId="{89317007-37BE-4610-9412-6451737FEED5}" dt="2021-12-02T18:36:02.769" v="1061" actId="20577"/>
          <ac:spMkLst>
            <pc:docMk/>
            <pc:sldMk cId="1010190680" sldId="370"/>
            <ac:spMk id="8" creationId="{00000000-0000-0000-0000-000000000000}"/>
          </ac:spMkLst>
        </pc:spChg>
      </pc:sldChg>
      <pc:sldChg chg="modSp mod">
        <pc:chgData name="Dermot" userId="a37ffe203f9b4a0a" providerId="LiveId" clId="{89317007-37BE-4610-9412-6451737FEED5}" dt="2021-12-02T18:37:52.321" v="1117" actId="207"/>
        <pc:sldMkLst>
          <pc:docMk/>
          <pc:sldMk cId="2787666883" sldId="372"/>
        </pc:sldMkLst>
        <pc:spChg chg="mod">
          <ac:chgData name="Dermot" userId="a37ffe203f9b4a0a" providerId="LiveId" clId="{89317007-37BE-4610-9412-6451737FEED5}" dt="2021-12-02T18:37:52.321" v="1117" actId="207"/>
          <ac:spMkLst>
            <pc:docMk/>
            <pc:sldMk cId="2787666883" sldId="372"/>
            <ac:spMk id="5" creationId="{00000000-0000-0000-0000-000000000000}"/>
          </ac:spMkLst>
        </pc:spChg>
      </pc:sldChg>
      <pc:sldChg chg="modSp mod">
        <pc:chgData name="Dermot" userId="a37ffe203f9b4a0a" providerId="LiveId" clId="{89317007-37BE-4610-9412-6451737FEED5}" dt="2021-12-02T18:39:41.675" v="1177" actId="207"/>
        <pc:sldMkLst>
          <pc:docMk/>
          <pc:sldMk cId="3147092418" sldId="373"/>
        </pc:sldMkLst>
        <pc:spChg chg="mod">
          <ac:chgData name="Dermot" userId="a37ffe203f9b4a0a" providerId="LiveId" clId="{89317007-37BE-4610-9412-6451737FEED5}" dt="2021-12-02T18:39:41.675" v="1177" actId="207"/>
          <ac:spMkLst>
            <pc:docMk/>
            <pc:sldMk cId="3147092418" sldId="373"/>
            <ac:spMk id="3" creationId="{00000000-0000-0000-0000-000000000000}"/>
          </ac:spMkLst>
        </pc:spChg>
      </pc:sldChg>
      <pc:sldChg chg="modSp mod">
        <pc:chgData name="Dermot" userId="a37ffe203f9b4a0a" providerId="LiveId" clId="{89317007-37BE-4610-9412-6451737FEED5}" dt="2021-12-02T18:43:12.976" v="1238" actId="20577"/>
        <pc:sldMkLst>
          <pc:docMk/>
          <pc:sldMk cId="45451769" sldId="379"/>
        </pc:sldMkLst>
        <pc:spChg chg="mod">
          <ac:chgData name="Dermot" userId="a37ffe203f9b4a0a" providerId="LiveId" clId="{89317007-37BE-4610-9412-6451737FEED5}" dt="2021-12-02T18:43:12.976" v="1238" actId="20577"/>
          <ac:spMkLst>
            <pc:docMk/>
            <pc:sldMk cId="45451769" sldId="379"/>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AD4314-80B4-4400-ADD0-CDEADA68BC05}" type="datetimeFigureOut">
              <a:rPr lang="en-GB" smtClean="0"/>
              <a:t>16/02/2022</a:t>
            </a:fld>
            <a:endParaRPr lang="en-GB"/>
          </a:p>
        </p:txBody>
      </p:sp>
      <p:sp>
        <p:nvSpPr>
          <p:cNvPr id="4" name="Marcador de pie de página 3"/>
          <p:cNvSpPr>
            <a:spLocks noGrp="1"/>
          </p:cNvSpPr>
          <p:nvPr>
            <p:ph type="ftr" sz="quarter" idx="2"/>
          </p:nvPr>
        </p:nvSpPr>
        <p:spPr>
          <a:xfrm>
            <a:off x="-1" y="8685213"/>
            <a:ext cx="6856413"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2277148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77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91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17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29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491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1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90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016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519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20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917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74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59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09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53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326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898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595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25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93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72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02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701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74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264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
        <p:cNvGrpSpPr/>
        <p:nvPr/>
      </p:nvGrpSpPr>
      <p:grpSpPr>
        <a:xfrm>
          <a:off x="0" y="0"/>
          <a:ext cx="0" cy="0"/>
          <a:chOff x="0" y="0"/>
          <a:chExt cx="0" cy="0"/>
        </a:xfrm>
      </p:grpSpPr>
      <p:grpSp>
        <p:nvGrpSpPr>
          <p:cNvPr id="30" name="Google Shape;30;p5"/>
          <p:cNvGrpSpPr/>
          <p:nvPr/>
        </p:nvGrpSpPr>
        <p:grpSpPr>
          <a:xfrm>
            <a:off x="-6025" y="0"/>
            <a:ext cx="9168125" cy="5163100"/>
            <a:chOff x="-6025" y="0"/>
            <a:chExt cx="9168125" cy="5163100"/>
          </a:xfrm>
        </p:grpSpPr>
        <p:sp>
          <p:nvSpPr>
            <p:cNvPr id="31" name="Google Shape;31;p5"/>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32" name="Google Shape;32;p5"/>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33" name="Google Shape;33;p5"/>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34" name="Google Shape;34;p5"/>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5" name="Google Shape;35;p5"/>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36" name="Google Shape;36;p5"/>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37" name="Google Shape;37;p5"/>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8" name="Google Shape;38;p5"/>
          <p:cNvSpPr txBox="1">
            <a:spLocks noGrp="1"/>
          </p:cNvSpPr>
          <p:nvPr>
            <p:ph type="body" idx="1"/>
          </p:nvPr>
        </p:nvSpPr>
        <p:spPr>
          <a:xfrm>
            <a:off x="886650" y="1598408"/>
            <a:ext cx="7370700" cy="33273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pic>
        <p:nvPicPr>
          <p:cNvPr id="12" name="Imagen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11371" y="49517"/>
            <a:ext cx="1480714" cy="7369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0"/>
        <p:cNvGrpSpPr/>
        <p:nvPr/>
      </p:nvGrpSpPr>
      <p:grpSpPr>
        <a:xfrm>
          <a:off x="0" y="0"/>
          <a:ext cx="0" cy="0"/>
          <a:chOff x="0" y="0"/>
          <a:chExt cx="0" cy="0"/>
        </a:xfrm>
      </p:grpSpPr>
      <p:grpSp>
        <p:nvGrpSpPr>
          <p:cNvPr id="41" name="Google Shape;41;p6"/>
          <p:cNvGrpSpPr/>
          <p:nvPr/>
        </p:nvGrpSpPr>
        <p:grpSpPr>
          <a:xfrm>
            <a:off x="-6025" y="0"/>
            <a:ext cx="9168125" cy="5163100"/>
            <a:chOff x="-6025" y="0"/>
            <a:chExt cx="9168125" cy="5163100"/>
          </a:xfrm>
        </p:grpSpPr>
        <p:sp>
          <p:nvSpPr>
            <p:cNvPr id="42" name="Google Shape;42;p6"/>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43" name="Google Shape;43;p6"/>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44" name="Google Shape;44;p6"/>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45" name="Google Shape;45;p6"/>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46" name="Google Shape;46;p6"/>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47" name="Google Shape;47;p6"/>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48" name="Google Shape;48;p6"/>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 name="Google Shape;49;p6"/>
          <p:cNvSpPr txBox="1">
            <a:spLocks noGrp="1"/>
          </p:cNvSpPr>
          <p:nvPr>
            <p:ph type="body" idx="1"/>
          </p:nvPr>
        </p:nvSpPr>
        <p:spPr>
          <a:xfrm>
            <a:off x="904925"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50" name="Google Shape;50;p6"/>
          <p:cNvSpPr txBox="1">
            <a:spLocks noGrp="1"/>
          </p:cNvSpPr>
          <p:nvPr>
            <p:ph type="body" idx="2"/>
          </p:nvPr>
        </p:nvSpPr>
        <p:spPr>
          <a:xfrm>
            <a:off x="4679180"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pic>
        <p:nvPicPr>
          <p:cNvPr id="16" name="Imagen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11371" y="49517"/>
            <a:ext cx="1480714" cy="7369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userDrawn="1">
  <p:cSld name="TITLE_AND_TWO_COLUMNS_1">
    <p:spTree>
      <p:nvGrpSpPr>
        <p:cNvPr id="1" name="Shape 52"/>
        <p:cNvGrpSpPr/>
        <p:nvPr/>
      </p:nvGrpSpPr>
      <p:grpSpPr>
        <a:xfrm>
          <a:off x="0" y="0"/>
          <a:ext cx="0" cy="0"/>
          <a:chOff x="0" y="0"/>
          <a:chExt cx="0" cy="0"/>
        </a:xfrm>
      </p:grpSpPr>
      <p:grpSp>
        <p:nvGrpSpPr>
          <p:cNvPr id="53" name="Google Shape;53;p7"/>
          <p:cNvGrpSpPr/>
          <p:nvPr/>
        </p:nvGrpSpPr>
        <p:grpSpPr>
          <a:xfrm>
            <a:off x="-24125" y="-35202"/>
            <a:ext cx="9168125" cy="5163100"/>
            <a:chOff x="-6025" y="0"/>
            <a:chExt cx="9168125" cy="5163100"/>
          </a:xfrm>
        </p:grpSpPr>
        <p:sp>
          <p:nvSpPr>
            <p:cNvPr id="54" name="Google Shape;54;p7"/>
            <p:cNvSpPr/>
            <p:nvPr/>
          </p:nvSpPr>
          <p:spPr>
            <a:xfrm>
              <a:off x="-6025"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55" name="Google Shape;55;p7"/>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56" name="Google Shape;56;p7"/>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57" name="Google Shape;57;p7"/>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58" name="Google Shape;58;p7"/>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59" name="Google Shape;59;p7"/>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2" name="Título 1"/>
          <p:cNvSpPr>
            <a:spLocks noGrp="1"/>
          </p:cNvSpPr>
          <p:nvPr>
            <p:ph type="title"/>
          </p:nvPr>
        </p:nvSpPr>
        <p:spPr/>
        <p:txBody>
          <a:bodyPr/>
          <a:lstStyle/>
          <a:p>
            <a:r>
              <a:rPr lang="es-ES"/>
              <a:t>Haga clic para modificar el estilo de título del patrón</a:t>
            </a:r>
            <a:endParaRPr lang="en-GB"/>
          </a:p>
        </p:txBody>
      </p:sp>
      <p:pic>
        <p:nvPicPr>
          <p:cNvPr id="17" name="Imagen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11371" y="49517"/>
            <a:ext cx="1480714" cy="7369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grpSp>
        <p:nvGrpSpPr>
          <p:cNvPr id="66" name="Google Shape;66;p8"/>
          <p:cNvGrpSpPr/>
          <p:nvPr/>
        </p:nvGrpSpPr>
        <p:grpSpPr>
          <a:xfrm>
            <a:off x="-6025" y="0"/>
            <a:ext cx="9168125" cy="5163100"/>
            <a:chOff x="-6025" y="0"/>
            <a:chExt cx="9168125" cy="5163100"/>
          </a:xfrm>
        </p:grpSpPr>
        <p:sp>
          <p:nvSpPr>
            <p:cNvPr id="67" name="Google Shape;67;p8"/>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68" name="Google Shape;68;p8"/>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69" name="Google Shape;69;p8"/>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70" name="Google Shape;70;p8"/>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71" name="Google Shape;71;p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72" name="Google Shape;72;p8"/>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73" name="Google Shape;73;p8"/>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pic>
        <p:nvPicPr>
          <p:cNvPr id="11" name="Imagen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11371" y="49517"/>
            <a:ext cx="1480714" cy="7369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11371" y="49517"/>
            <a:ext cx="1480714" cy="736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gradFill>
          <a:gsLst>
            <a:gs pos="64000">
              <a:srgbClr val="FFD966">
                <a:lumMod val="98000"/>
                <a:alpha val="30000"/>
              </a:srgbClr>
            </a:gs>
            <a:gs pos="100000">
              <a:srgbClr val="FF9900"/>
            </a:gs>
          </a:gsLst>
          <a:path path="circle">
            <a:fillToRect l="50000" t="50000" r="50000" b="50000"/>
          </a:path>
        </a:gradFill>
        <a:effectLst/>
      </p:bgPr>
    </p:bg>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Tree>
    <p:extLst>
      <p:ext uri="{BB962C8B-B14F-4D97-AF65-F5344CB8AC3E}">
        <p14:creationId xmlns:p14="http://schemas.microsoft.com/office/powerpoint/2010/main" val="138826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
        <p:nvSpPr>
          <p:cNvPr id="9" name="Google Shape;146;p17"/>
          <p:cNvSpPr/>
          <p:nvPr userDrawn="1"/>
        </p:nvSpPr>
        <p:spPr>
          <a:xfrm>
            <a:off x="5130800" y="-17350"/>
            <a:ext cx="4033775" cy="3653179"/>
          </a:xfrm>
          <a:custGeom>
            <a:avLst/>
            <a:gdLst/>
            <a:ahLst/>
            <a:cxnLst/>
            <a:rect l="l" t="t" r="r" b="b"/>
            <a:pathLst>
              <a:path w="171613" h="151586" extrusionOk="0">
                <a:moveTo>
                  <a:pt x="0" y="694"/>
                </a:moveTo>
                <a:lnTo>
                  <a:pt x="171613" y="0"/>
                </a:lnTo>
                <a:lnTo>
                  <a:pt x="170790" y="151586"/>
                </a:lnTo>
                <a:lnTo>
                  <a:pt x="46492" y="123154"/>
                </a:lnTo>
                <a:close/>
              </a:path>
            </a:pathLst>
          </a:custGeom>
          <a:solidFill>
            <a:srgbClr val="FFC000">
              <a:alpha val="81000"/>
            </a:srgbClr>
          </a:solidFill>
          <a:ln>
            <a:noFill/>
          </a:ln>
        </p:spPr>
      </p:sp>
    </p:spTree>
    <p:extLst>
      <p:ext uri="{BB962C8B-B14F-4D97-AF65-F5344CB8AC3E}">
        <p14:creationId xmlns:p14="http://schemas.microsoft.com/office/powerpoint/2010/main" val="335931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1412384121"/>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034912"/>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pic>
        <p:nvPicPr>
          <p:cNvPr id="9" name="Imagen 8">
            <a:extLst>
              <a:ext uri="{FF2B5EF4-FFF2-40B4-BE49-F238E27FC236}">
                <a16:creationId xmlns:a16="http://schemas.microsoft.com/office/drawing/2014/main" id="{5D7DF115-3B87-4474-A963-4BFD1924274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3474" y="4633320"/>
            <a:ext cx="1626351" cy="350724"/>
          </a:xfrm>
          <a:prstGeom prst="rect">
            <a:avLst/>
          </a:prstGeom>
        </p:spPr>
      </p:pic>
      <p:sp>
        <p:nvSpPr>
          <p:cNvPr id="10" name="CuadroTexto 9">
            <a:extLst>
              <a:ext uri="{FF2B5EF4-FFF2-40B4-BE49-F238E27FC236}">
                <a16:creationId xmlns:a16="http://schemas.microsoft.com/office/drawing/2014/main" id="{7730F6A1-E44E-494B-B822-335C3007ACD1}"/>
              </a:ext>
            </a:extLst>
          </p:cNvPr>
          <p:cNvSpPr txBox="1"/>
          <p:nvPr userDrawn="1"/>
        </p:nvSpPr>
        <p:spPr>
          <a:xfrm>
            <a:off x="1626351" y="4633320"/>
            <a:ext cx="5298790" cy="461665"/>
          </a:xfrm>
          <a:prstGeom prst="rect">
            <a:avLst/>
          </a:prstGeom>
          <a:noFill/>
        </p:spPr>
        <p:txBody>
          <a:bodyPr wrap="square">
            <a:spAutoFit/>
          </a:bodyPr>
          <a:lstStyle/>
          <a:p>
            <a:r>
              <a:rPr lang="en-US" sz="800"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s-ES" sz="800" dirty="0"/>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8" r:id="rId6"/>
    <p:sldLayoutId id="2147483661" r:id="rId7"/>
    <p:sldLayoutId id="2147483660" r:id="rId8"/>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blogger.co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wix.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hootsuite.com/"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wix.co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4;p17"/>
          <p:cNvSpPr txBox="1">
            <a:spLocks/>
          </p:cNvSpPr>
          <p:nvPr/>
        </p:nvSpPr>
        <p:spPr>
          <a:xfrm>
            <a:off x="27122" y="2972791"/>
            <a:ext cx="8472715" cy="7750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s-ES" sz="3200" b="0" dirty="0">
                <a:solidFill>
                  <a:schemeClr val="tx1"/>
                </a:solidFill>
                <a:latin typeface="Calibri" panose="020F0502020204030204" pitchFamily="34" charset="0"/>
                <a:cs typeface="Calibri" panose="020F0502020204030204" pitchFamily="34" charset="0"/>
              </a:rPr>
              <a:t>Emprendimiento digital para estudiantes adultos</a:t>
            </a:r>
            <a:endParaRPr lang="en-GB" sz="3200" b="0" dirty="0">
              <a:solidFill>
                <a:schemeClr val="tx1"/>
              </a:solidFill>
              <a:latin typeface="Calibri" panose="020F0502020204030204" pitchFamily="34" charset="0"/>
              <a:cs typeface="Calibri" panose="020F0502020204030204" pitchFamily="34" charset="0"/>
            </a:endParaRP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42470"/>
            <a:ext cx="2685293" cy="1336551"/>
          </a:xfrm>
          <a:prstGeom prst="rect">
            <a:avLst/>
          </a:prstGeom>
        </p:spPr>
      </p:pic>
      <p:sp>
        <p:nvSpPr>
          <p:cNvPr id="4" name="Rectángulo 3"/>
          <p:cNvSpPr/>
          <p:nvPr/>
        </p:nvSpPr>
        <p:spPr>
          <a:xfrm>
            <a:off x="119268" y="3747870"/>
            <a:ext cx="8380569" cy="553998"/>
          </a:xfrm>
          <a:prstGeom prst="rect">
            <a:avLst/>
          </a:prstGeom>
        </p:spPr>
        <p:txBody>
          <a:bodyPr wrap="square">
            <a:spAutoFit/>
          </a:bodyPr>
          <a:lstStyle/>
          <a:p>
            <a:r>
              <a:rPr lang="es-ES" sz="1600" b="1" dirty="0">
                <a:latin typeface="Calibri" panose="020F0502020204030204" pitchFamily="34" charset="0"/>
                <a:cs typeface="Calibri" panose="020F0502020204030204" pitchFamily="34" charset="0"/>
              </a:rPr>
              <a:t>Título del módulo de formación</a:t>
            </a:r>
            <a:r>
              <a:rPr lang="es-ES" sz="1600" dirty="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Creación</a:t>
            </a:r>
            <a:r>
              <a:rPr lang="en-GB" dirty="0">
                <a:latin typeface="Calibri" panose="020F0502020204030204" pitchFamily="34" charset="0"/>
                <a:cs typeface="Calibri" panose="020F0502020204030204" pitchFamily="34" charset="0"/>
              </a:rPr>
              <a:t> de </a:t>
            </a:r>
            <a:r>
              <a:rPr lang="en-GB" dirty="0" err="1">
                <a:latin typeface="Calibri" panose="020F0502020204030204" pitchFamily="34" charset="0"/>
                <a:cs typeface="Calibri" panose="020F0502020204030204" pitchFamily="34" charset="0"/>
              </a:rPr>
              <a:t>contenidos</a:t>
            </a:r>
            <a:r>
              <a:rPr lang="en-GB" dirty="0">
                <a:latin typeface="Calibri" panose="020F0502020204030204" pitchFamily="34" charset="0"/>
                <a:cs typeface="Calibri" panose="020F0502020204030204" pitchFamily="34" charset="0"/>
              </a:rPr>
              <a:t> on line- </a:t>
            </a:r>
            <a:r>
              <a:rPr lang="en-GB" dirty="0" err="1">
                <a:latin typeface="Calibri" panose="020F0502020204030204" pitchFamily="34" charset="0"/>
                <a:cs typeface="Calibri" panose="020F0502020204030204" pitchFamily="34" charset="0"/>
              </a:rPr>
              <a:t>Cómo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crear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presencia</a:t>
            </a:r>
            <a:r>
              <a:rPr lang="en-GB" dirty="0">
                <a:latin typeface="Calibri" panose="020F0502020204030204" pitchFamily="34" charset="0"/>
                <a:cs typeface="Calibri" panose="020F0502020204030204" pitchFamily="34" charset="0"/>
              </a:rPr>
              <a:t> online</a:t>
            </a:r>
            <a:endParaRPr lang="es-ES" b="1"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Por</a:t>
            </a:r>
            <a:r>
              <a:rPr lang="es-ES" dirty="0">
                <a:latin typeface="Calibri" panose="020F0502020204030204" pitchFamily="34" charset="0"/>
                <a:cs typeface="Calibri" panose="020F0502020204030204" pitchFamily="34" charset="0"/>
              </a:rPr>
              <a:t> Internet Web </a:t>
            </a:r>
            <a:r>
              <a:rPr lang="es-ES" dirty="0" err="1">
                <a:latin typeface="Calibri" panose="020F0502020204030204" pitchFamily="34" charset="0"/>
                <a:cs typeface="Calibri" panose="020F0502020204030204" pitchFamily="34" charset="0"/>
              </a:rPr>
              <a:t>Solutions</a:t>
            </a:r>
            <a:r>
              <a:rPr lang="es-ES" dirty="0">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0050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3" name="Rectángulo 2"/>
          <p:cNvSpPr/>
          <p:nvPr/>
        </p:nvSpPr>
        <p:spPr>
          <a:xfrm>
            <a:off x="297366" y="1449807"/>
            <a:ext cx="5409040" cy="307777"/>
          </a:xfrm>
          <a:prstGeom prst="rect">
            <a:avLst/>
          </a:prstGeom>
        </p:spPr>
        <p:txBody>
          <a:bodyPr wrap="square">
            <a:spAutoFit/>
          </a:bodyPr>
          <a:lstStyle/>
          <a:p>
            <a:r>
              <a:rPr lang="en-GB" dirty="0" err="1">
                <a:solidFill>
                  <a:schemeClr val="tx1"/>
                </a:solidFill>
                <a:latin typeface="Calibri" panose="020F0502020204030204" pitchFamily="34" charset="0"/>
                <a:cs typeface="Calibri" panose="020F0502020204030204" pitchFamily="34" charset="0"/>
              </a:rPr>
              <a:t>Elige</a:t>
            </a:r>
            <a:r>
              <a:rPr lang="en-GB" dirty="0">
                <a:solidFill>
                  <a:schemeClr val="tx1"/>
                </a:solidFill>
                <a:latin typeface="Calibri" panose="020F0502020204030204" pitchFamily="34" charset="0"/>
                <a:cs typeface="Calibri" panose="020F0502020204030204" pitchFamily="34" charset="0"/>
              </a:rPr>
              <a:t> el </a:t>
            </a:r>
            <a:r>
              <a:rPr lang="en-GB" dirty="0" err="1">
                <a:solidFill>
                  <a:schemeClr val="tx1"/>
                </a:solidFill>
                <a:latin typeface="Calibri" panose="020F0502020204030204" pitchFamily="34" charset="0"/>
                <a:cs typeface="Calibri" panose="020F0502020204030204" pitchFamily="34" charset="0"/>
              </a:rPr>
              <a:t>diseño</a:t>
            </a:r>
            <a:r>
              <a:rPr lang="en-GB" dirty="0">
                <a:solidFill>
                  <a:schemeClr val="tx1"/>
                </a:solidFill>
                <a:latin typeface="Calibri" panose="020F0502020204030204" pitchFamily="34" charset="0"/>
                <a:cs typeface="Calibri" panose="020F0502020204030204" pitchFamily="34" charset="0"/>
              </a:rPr>
              <a:t> que </a:t>
            </a:r>
            <a:r>
              <a:rPr lang="en-GB" dirty="0" err="1">
                <a:solidFill>
                  <a:schemeClr val="tx1"/>
                </a:solidFill>
                <a:latin typeface="Calibri" panose="020F0502020204030204" pitchFamily="34" charset="0"/>
                <a:cs typeface="Calibri" panose="020F0502020204030204" pitchFamily="34" charset="0"/>
              </a:rPr>
              <a:t>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guste</a:t>
            </a:r>
            <a:r>
              <a:rPr lang="en-GB" dirty="0">
                <a:solidFill>
                  <a:schemeClr val="tx1"/>
                </a:solidFill>
                <a:latin typeface="Calibri" panose="020F0502020204030204" pitchFamily="34" charset="0"/>
                <a:cs typeface="Calibri" panose="020F0502020204030204" pitchFamily="34" charset="0"/>
              </a:rPr>
              <a:t> y </a:t>
            </a:r>
            <a:r>
              <a:rPr lang="en-GB" dirty="0" err="1">
                <a:solidFill>
                  <a:schemeClr val="tx1"/>
                </a:solidFill>
                <a:latin typeface="Calibri" panose="020F0502020204030204" pitchFamily="34" charset="0"/>
                <a:cs typeface="Calibri" panose="020F0502020204030204" pitchFamily="34" charset="0"/>
              </a:rPr>
              <a:t>edita</a:t>
            </a:r>
            <a:r>
              <a:rPr lang="en-GB" dirty="0">
                <a:solidFill>
                  <a:schemeClr val="tx1"/>
                </a:solidFill>
                <a:latin typeface="Calibri" panose="020F0502020204030204" pitchFamily="34" charset="0"/>
                <a:cs typeface="Calibri" panose="020F0502020204030204" pitchFamily="34" charset="0"/>
              </a:rPr>
              <a:t> la web</a:t>
            </a:r>
          </a:p>
        </p:txBody>
      </p:sp>
      <p:sp>
        <p:nvSpPr>
          <p:cNvPr id="6" name="Rectángulo 5"/>
          <p:cNvSpPr/>
          <p:nvPr/>
        </p:nvSpPr>
        <p:spPr>
          <a:xfrm>
            <a:off x="6431543" y="2320376"/>
            <a:ext cx="2688197" cy="1600438"/>
          </a:xfrm>
          <a:prstGeom prst="rect">
            <a:avLst/>
          </a:prstGeom>
        </p:spPr>
        <p:txBody>
          <a:bodyPr wrap="square">
            <a:spAutoFit/>
          </a:bodyPr>
          <a:lstStyle/>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Todos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los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textos</a:t>
            </a:r>
            <a:r>
              <a:rPr lang="en-GB" dirty="0">
                <a:latin typeface="Calibri" panose="020F0502020204030204" pitchFamily="34" charset="0"/>
                <a:cs typeface="Calibri" panose="020F0502020204030204" pitchFamily="34" charset="0"/>
              </a:rPr>
              <a:t> y menus </a:t>
            </a:r>
            <a:r>
              <a:rPr lang="en-GB" dirty="0" err="1">
                <a:latin typeface="Calibri" panose="020F0502020204030204" pitchFamily="34" charset="0"/>
                <a:cs typeface="Calibri" panose="020F0502020204030204" pitchFamily="34" charset="0"/>
              </a:rPr>
              <a:t>pueden</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ser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modificados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simplemente</a:t>
            </a:r>
            <a:r>
              <a:rPr lang="en-GB" dirty="0">
                <a:latin typeface="Calibri" panose="020F0502020204030204" pitchFamily="34" charset="0"/>
                <a:cs typeface="Calibri" panose="020F0502020204030204" pitchFamily="34" charset="0"/>
              </a:rPr>
              <a:t> hacienda </a:t>
            </a:r>
            <a:r>
              <a:rPr lang="en-GB" dirty="0" err="1">
                <a:latin typeface="Calibri" panose="020F0502020204030204" pitchFamily="34" charset="0"/>
                <a:cs typeface="Calibri" panose="020F0502020204030204" pitchFamily="34" charset="0"/>
              </a:rPr>
              <a:t>clic</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en</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ellos</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Puedes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subir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a:t>
            </a:r>
            <a:r>
              <a:rPr lang="en-GB" dirty="0">
                <a:latin typeface="Calibri" panose="020F0502020204030204" pitchFamily="34" charset="0"/>
                <a:cs typeface="Calibri" panose="020F0502020204030204" pitchFamily="34" charset="0"/>
              </a:rPr>
              <a:t> logo y </a:t>
            </a:r>
            <a:r>
              <a:rPr lang="en-GB" dirty="0" err="1">
                <a:latin typeface="Calibri" panose="020F0502020204030204" pitchFamily="34" charset="0"/>
                <a:cs typeface="Calibri" panose="020F0502020204030204" pitchFamily="34" charset="0"/>
              </a:rPr>
              <a:t>fotos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intuitivamente</a:t>
            </a:r>
            <a:r>
              <a:rPr lang="en-GB" dirty="0">
                <a:latin typeface="Calibri" panose="020F0502020204030204" pitchFamily="34" charset="0"/>
                <a:cs typeface="Calibri" panose="020F0502020204030204" pitchFamily="34" charset="0"/>
              </a:rPr>
              <a:t>.</a:t>
            </a:r>
          </a:p>
        </p:txBody>
      </p:sp>
      <p:sp>
        <p:nvSpPr>
          <p:cNvPr id="10"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66" y="1887354"/>
            <a:ext cx="5895278" cy="2684704"/>
          </a:xfrm>
          <a:prstGeom prst="rect">
            <a:avLst/>
          </a:prstGeom>
        </p:spPr>
      </p:pic>
      <p:sp>
        <p:nvSpPr>
          <p:cNvPr id="11" name="Rectángulo redondeado 10"/>
          <p:cNvSpPr/>
          <p:nvPr/>
        </p:nvSpPr>
        <p:spPr>
          <a:xfrm>
            <a:off x="536265" y="2158809"/>
            <a:ext cx="907524" cy="350635"/>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ángulo redondeado 11"/>
          <p:cNvSpPr/>
          <p:nvPr/>
        </p:nvSpPr>
        <p:spPr>
          <a:xfrm>
            <a:off x="1588168" y="3066334"/>
            <a:ext cx="3245089" cy="962526"/>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946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3" name="Rectángulo 2"/>
          <p:cNvSpPr/>
          <p:nvPr/>
        </p:nvSpPr>
        <p:spPr>
          <a:xfrm>
            <a:off x="6352674" y="2200137"/>
            <a:ext cx="2739762" cy="1384995"/>
          </a:xfrm>
          <a:prstGeom prst="rect">
            <a:avLst/>
          </a:prstGeom>
        </p:spPr>
        <p:txBody>
          <a:bodyPr wrap="square">
            <a:spAutoFit/>
          </a:bodyPr>
          <a:lstStyle/>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Las </a:t>
            </a:r>
            <a:r>
              <a:rPr lang="en-GB" dirty="0" err="1">
                <a:latin typeface="Calibri" panose="020F0502020204030204" pitchFamily="34" charset="0"/>
                <a:cs typeface="Calibri" panose="020F0502020204030204" pitchFamily="34" charset="0"/>
              </a:rPr>
              <a:t>plantillas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incluyen</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todas</a:t>
            </a:r>
            <a:r>
              <a:rPr lang="en-GB" dirty="0">
                <a:latin typeface="Calibri" panose="020F0502020204030204" pitchFamily="34" charset="0"/>
                <a:cs typeface="Calibri" panose="020F0502020204030204" pitchFamily="34" charset="0"/>
              </a:rPr>
              <a:t> las </a:t>
            </a:r>
            <a:r>
              <a:rPr lang="en-GB" dirty="0" err="1">
                <a:latin typeface="Calibri" panose="020F0502020204030204" pitchFamily="34" charset="0"/>
                <a:cs typeface="Calibri" panose="020F0502020204030204" pitchFamily="34" charset="0"/>
              </a:rPr>
              <a:t>secciones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estándar</a:t>
            </a:r>
            <a:r>
              <a:rPr lang="en-GB" dirty="0">
                <a:latin typeface="Calibri" panose="020F0502020204030204" pitchFamily="34" charset="0"/>
                <a:cs typeface="Calibri" panose="020F0502020204030204" pitchFamily="34" charset="0"/>
              </a:rPr>
              <a:t> de la </a:t>
            </a:r>
            <a:r>
              <a:rPr lang="en-GB" dirty="0" err="1">
                <a:latin typeface="Calibri" panose="020F0502020204030204" pitchFamily="34" charset="0"/>
                <a:cs typeface="Calibri" panose="020F0502020204030204" pitchFamily="34" charset="0"/>
              </a:rPr>
              <a:t>actividad</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elegida</a:t>
            </a:r>
            <a:r>
              <a:rPr lang="en-GB"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Puedes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añadir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nuevas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secciones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fácilmente</a:t>
            </a:r>
            <a:r>
              <a:rPr lang="en-GB" dirty="0">
                <a:latin typeface="Calibri" panose="020F0502020204030204" pitchFamily="34" charset="0"/>
                <a:cs typeface="Calibri" panose="020F0502020204030204" pitchFamily="34" charset="0"/>
              </a:rPr>
              <a:t>.</a:t>
            </a: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2" y="1390132"/>
            <a:ext cx="6229815" cy="3015582"/>
          </a:xfrm>
          <a:prstGeom prst="rect">
            <a:avLst/>
          </a:prstGeom>
        </p:spPr>
      </p:pic>
    </p:spTree>
    <p:extLst>
      <p:ext uri="{BB962C8B-B14F-4D97-AF65-F5344CB8AC3E}">
        <p14:creationId xmlns:p14="http://schemas.microsoft.com/office/powerpoint/2010/main" val="2269612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3" name="Rectángulo 2"/>
          <p:cNvSpPr/>
          <p:nvPr/>
        </p:nvSpPr>
        <p:spPr>
          <a:xfrm>
            <a:off x="6148039" y="1568946"/>
            <a:ext cx="3095652" cy="2893100"/>
          </a:xfrm>
          <a:prstGeom prst="rect">
            <a:avLst/>
          </a:prstGeom>
        </p:spPr>
        <p:txBody>
          <a:bodyPr wrap="square">
            <a:spAutoFit/>
          </a:bodyPr>
          <a:lstStyle/>
          <a:p>
            <a:r>
              <a:rPr lang="es-ES" dirty="0">
                <a:solidFill>
                  <a:schemeClr val="tx1"/>
                </a:solidFill>
                <a:latin typeface="Calibri" panose="020F0502020204030204" pitchFamily="34" charset="0"/>
                <a:cs typeface="Calibri" panose="020F0502020204030204" pitchFamily="34" charset="0"/>
              </a:rPr>
              <a:t>Tienes una opción de guardar para no perder la </a:t>
            </a:r>
            <a:r>
              <a:rPr lang="es-ES" b="1" dirty="0">
                <a:solidFill>
                  <a:schemeClr val="tx1"/>
                </a:solidFill>
                <a:latin typeface="Calibri" panose="020F0502020204030204" pitchFamily="34" charset="0"/>
                <a:cs typeface="Calibri" panose="020F0502020204030204" pitchFamily="34" charset="0"/>
              </a:rPr>
              <a:t>pista de dónde estás</a:t>
            </a:r>
            <a:endParaRPr lang="en-GB" b="1" dirty="0">
              <a:solidFill>
                <a:schemeClr val="tx1"/>
              </a:solidFill>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En cualquier momento puedes comprobar cómo avanza tu diseño con la opción de Vista Previa</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Cuando todo esté listo sólo tienes que hacer clic en el botón publicar para publicar tu sitio.</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pPr algn="ctr"/>
            <a:r>
              <a:rPr lang="en-GB" b="1" dirty="0" err="1">
                <a:latin typeface="Calibri" panose="020F0502020204030204" pitchFamily="34" charset="0"/>
                <a:cs typeface="Calibri" panose="020F0502020204030204" pitchFamily="34" charset="0"/>
              </a:rPr>
              <a:t>Ahora</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tienes</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una</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página</a:t>
            </a:r>
            <a:r>
              <a:rPr lang="en-GB" b="1" dirty="0">
                <a:latin typeface="Calibri" panose="020F0502020204030204" pitchFamily="34" charset="0"/>
                <a:cs typeface="Calibri" panose="020F0502020204030204" pitchFamily="34" charset="0"/>
              </a:rPr>
              <a:t> web!</a:t>
            </a: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78" y="1320037"/>
            <a:ext cx="6042961" cy="2926565"/>
          </a:xfrm>
          <a:prstGeom prst="rect">
            <a:avLst/>
          </a:prstGeom>
        </p:spPr>
      </p:pic>
      <p:sp>
        <p:nvSpPr>
          <p:cNvPr id="9" name="Rectángulo redondeado 8"/>
          <p:cNvSpPr/>
          <p:nvPr/>
        </p:nvSpPr>
        <p:spPr>
          <a:xfrm>
            <a:off x="5376397" y="1237534"/>
            <a:ext cx="825023" cy="233756"/>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706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2" name="Rectángulo 1"/>
          <p:cNvSpPr/>
          <p:nvPr/>
        </p:nvSpPr>
        <p:spPr>
          <a:xfrm>
            <a:off x="189068" y="1320037"/>
            <a:ext cx="8463096" cy="738664"/>
          </a:xfrm>
          <a:prstGeom prst="rect">
            <a:avLst/>
          </a:prstGeom>
        </p:spPr>
        <p:txBody>
          <a:bodyPr wrap="square">
            <a:spAutoFit/>
          </a:bodyPr>
          <a:lstStyle/>
          <a:p>
            <a:r>
              <a:rPr lang="en-GB" b="1" dirty="0">
                <a:solidFill>
                  <a:schemeClr val="tx1"/>
                </a:solidFill>
                <a:latin typeface="Calibri" panose="020F0502020204030204" pitchFamily="34" charset="0"/>
                <a:cs typeface="Calibri" panose="020F0502020204030204" pitchFamily="34" charset="0"/>
              </a:rPr>
              <a:t>Blog: Blogger </a:t>
            </a:r>
            <a:r>
              <a:rPr lang="en-GB" b="1" dirty="0">
                <a:solidFill>
                  <a:schemeClr val="tx1"/>
                </a:solidFill>
                <a:latin typeface="Calibri" panose="020F0502020204030204" pitchFamily="34" charset="0"/>
                <a:cs typeface="Calibri" panose="020F0502020204030204" pitchFamily="34" charset="0"/>
                <a:hlinkClick r:id="rId3"/>
              </a:rPr>
              <a:t>https://www.blogger.com/ </a:t>
            </a:r>
            <a:endParaRPr lang="en-GB" b="1" dirty="0">
              <a:solidFill>
                <a:schemeClr val="tx1"/>
              </a:solidFill>
              <a:latin typeface="Calibri" panose="020F0502020204030204" pitchFamily="34" charset="0"/>
              <a:cs typeface="Calibri" panose="020F0502020204030204" pitchFamily="34" charset="0"/>
            </a:endParaRPr>
          </a:p>
          <a:p>
            <a:r>
              <a:rPr lang="es-ES" dirty="0">
                <a:solidFill>
                  <a:schemeClr val="tx1"/>
                </a:solidFill>
                <a:latin typeface="Calibri" panose="020F0502020204030204" pitchFamily="34" charset="0"/>
                <a:cs typeface="Calibri" panose="020F0502020204030204" pitchFamily="34" charset="0"/>
              </a:rPr>
              <a:t>Como dicen en su página de inicio "Crea un blog único y bonito. Es fácil y gratis".</a:t>
            </a:r>
          </a:p>
          <a:p>
            <a:r>
              <a:rPr lang="es-ES" dirty="0">
                <a:solidFill>
                  <a:schemeClr val="tx1"/>
                </a:solidFill>
                <a:latin typeface="Calibri" panose="020F0502020204030204" pitchFamily="34" charset="0"/>
                <a:cs typeface="Calibri" panose="020F0502020204030204" pitchFamily="34" charset="0"/>
              </a:rPr>
              <a:t>No se requiere ningún conocimiento de codificación o programación, sólo se necesita imaginación y entusiasmo</a:t>
            </a:r>
            <a:endParaRPr lang="en-GB" dirty="0">
              <a:solidFill>
                <a:schemeClr val="tx1"/>
              </a:solidFill>
              <a:latin typeface="Calibri" panose="020F0502020204030204" pitchFamily="34" charset="0"/>
              <a:cs typeface="Calibri" panose="020F0502020204030204" pitchFamily="34" charset="0"/>
            </a:endParaRPr>
          </a:p>
        </p:txBody>
      </p:sp>
      <p:sp>
        <p:nvSpPr>
          <p:cNvPr id="5" name="Rectángulo 4"/>
          <p:cNvSpPr/>
          <p:nvPr/>
        </p:nvSpPr>
        <p:spPr>
          <a:xfrm>
            <a:off x="5496712" y="2635377"/>
            <a:ext cx="3427281" cy="738664"/>
          </a:xfrm>
          <a:prstGeom prst="rect">
            <a:avLst/>
          </a:prstGeom>
        </p:spPr>
        <p:txBody>
          <a:bodyPr wrap="square">
            <a:spAutoFit/>
          </a:bodyPr>
          <a:lstStyle/>
          <a:p>
            <a:pPr lvl="1"/>
            <a:r>
              <a:rPr lang="es-ES" dirty="0">
                <a:latin typeface="Calibri" panose="020F0502020204030204" pitchFamily="34" charset="0"/>
                <a:cs typeface="Calibri" panose="020F0502020204030204" pitchFamily="34" charset="0"/>
              </a:rPr>
              <a:t>Un blog es un compañero perfecto para tu página web o tus perfiles en las redes sociales</a:t>
            </a:r>
            <a:r>
              <a:rPr lang="en-GB" dirty="0">
                <a:latin typeface="Calibri" panose="020F0502020204030204" pitchFamily="34" charset="0"/>
                <a:cs typeface="Calibri" panose="020F0502020204030204" pitchFamily="34" charset="0"/>
              </a:rPr>
              <a:t>.</a:t>
            </a: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8" name="Imagen 7"/>
          <p:cNvPicPr>
            <a:picLocks noChangeAspect="1"/>
          </p:cNvPicPr>
          <p:nvPr/>
        </p:nvPicPr>
        <p:blipFill>
          <a:blip r:embed="rId4"/>
          <a:stretch>
            <a:fillRect/>
          </a:stretch>
        </p:blipFill>
        <p:spPr>
          <a:xfrm>
            <a:off x="288758" y="2059868"/>
            <a:ext cx="5108264" cy="2578241"/>
          </a:xfrm>
          <a:prstGeom prst="rect">
            <a:avLst/>
          </a:prstGeom>
        </p:spPr>
      </p:pic>
    </p:spTree>
    <p:extLst>
      <p:ext uri="{BB962C8B-B14F-4D97-AF65-F5344CB8AC3E}">
        <p14:creationId xmlns:p14="http://schemas.microsoft.com/office/powerpoint/2010/main" val="272094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3" name="Rectángulo 2"/>
          <p:cNvSpPr/>
          <p:nvPr/>
        </p:nvSpPr>
        <p:spPr>
          <a:xfrm>
            <a:off x="4915759" y="1375036"/>
            <a:ext cx="3884481" cy="738664"/>
          </a:xfrm>
          <a:prstGeom prst="rect">
            <a:avLst/>
          </a:prstGeom>
        </p:spPr>
        <p:txBody>
          <a:bodyPr wrap="square">
            <a:spAutoFit/>
          </a:bodyPr>
          <a:lstStyle/>
          <a:p>
            <a:r>
              <a:rPr lang="es-ES" dirty="0">
                <a:solidFill>
                  <a:schemeClr val="tx1"/>
                </a:solidFill>
              </a:rPr>
              <a:t>Puedes seleccionar una plantilla o diseñar tu blog tú mismo. Es sencillo y se hace en un par de pasos</a:t>
            </a:r>
            <a:r>
              <a:rPr lang="en-GB" dirty="0"/>
              <a:t>.</a:t>
            </a: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8" name="Imagen 7"/>
          <p:cNvPicPr>
            <a:picLocks noChangeAspect="1"/>
          </p:cNvPicPr>
          <p:nvPr/>
        </p:nvPicPr>
        <p:blipFill>
          <a:blip r:embed="rId3"/>
          <a:stretch>
            <a:fillRect/>
          </a:stretch>
        </p:blipFill>
        <p:spPr>
          <a:xfrm>
            <a:off x="120103" y="1375036"/>
            <a:ext cx="4637527" cy="3262957"/>
          </a:xfrm>
          <a:prstGeom prst="rect">
            <a:avLst/>
          </a:prstGeom>
        </p:spPr>
      </p:pic>
      <p:pic>
        <p:nvPicPr>
          <p:cNvPr id="9" name="Imagen 8"/>
          <p:cNvPicPr>
            <a:picLocks noChangeAspect="1"/>
          </p:cNvPicPr>
          <p:nvPr/>
        </p:nvPicPr>
        <p:blipFill>
          <a:blip r:embed="rId4"/>
          <a:stretch>
            <a:fillRect/>
          </a:stretch>
        </p:blipFill>
        <p:spPr>
          <a:xfrm>
            <a:off x="4733840" y="2381838"/>
            <a:ext cx="4248317" cy="2013608"/>
          </a:xfrm>
          <a:prstGeom prst="rect">
            <a:avLst/>
          </a:prstGeom>
        </p:spPr>
      </p:pic>
    </p:spTree>
    <p:extLst>
      <p:ext uri="{BB962C8B-B14F-4D97-AF65-F5344CB8AC3E}">
        <p14:creationId xmlns:p14="http://schemas.microsoft.com/office/powerpoint/2010/main" val="1188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3" name="Rectángulo 2"/>
          <p:cNvSpPr/>
          <p:nvPr/>
        </p:nvSpPr>
        <p:spPr>
          <a:xfrm>
            <a:off x="5747657" y="1973256"/>
            <a:ext cx="3334466" cy="738664"/>
          </a:xfrm>
          <a:prstGeom prst="rect">
            <a:avLst/>
          </a:prstGeom>
        </p:spPr>
        <p:txBody>
          <a:bodyPr wrap="square">
            <a:spAutoFit/>
          </a:bodyPr>
          <a:lstStyle/>
          <a:p>
            <a:r>
              <a:rPr lang="es-ES" dirty="0">
                <a:solidFill>
                  <a:schemeClr val="tx1"/>
                </a:solidFill>
                <a:latin typeface="Calibri" panose="020F0502020204030204" pitchFamily="34" charset="0"/>
                <a:cs typeface="Calibri" panose="020F0502020204030204" pitchFamily="34" charset="0"/>
              </a:rPr>
              <a:t>Puedes personalizar fácilmente las imágenes, los textos, añadir tu logotipo, las redes sociales, etc.</a:t>
            </a:r>
            <a:endParaRPr lang="en-GB" dirty="0">
              <a:latin typeface="Calibri" panose="020F0502020204030204" pitchFamily="34" charset="0"/>
              <a:cs typeface="Calibri" panose="020F0502020204030204" pitchFamily="34" charset="0"/>
            </a:endParaRP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7" name="Imagen 6"/>
          <p:cNvPicPr>
            <a:picLocks noChangeAspect="1"/>
          </p:cNvPicPr>
          <p:nvPr/>
        </p:nvPicPr>
        <p:blipFill>
          <a:blip r:embed="rId3"/>
          <a:stretch>
            <a:fillRect/>
          </a:stretch>
        </p:blipFill>
        <p:spPr>
          <a:xfrm>
            <a:off x="27122" y="1443788"/>
            <a:ext cx="5533188" cy="2675673"/>
          </a:xfrm>
          <a:prstGeom prst="rect">
            <a:avLst/>
          </a:prstGeom>
        </p:spPr>
      </p:pic>
    </p:spTree>
    <p:extLst>
      <p:ext uri="{BB962C8B-B14F-4D97-AF65-F5344CB8AC3E}">
        <p14:creationId xmlns:p14="http://schemas.microsoft.com/office/powerpoint/2010/main" val="1574547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3" name="Rectángulo 2"/>
          <p:cNvSpPr/>
          <p:nvPr/>
        </p:nvSpPr>
        <p:spPr>
          <a:xfrm>
            <a:off x="5640989" y="2263973"/>
            <a:ext cx="2980303" cy="307777"/>
          </a:xfrm>
          <a:prstGeom prst="rect">
            <a:avLst/>
          </a:prstGeom>
        </p:spPr>
        <p:txBody>
          <a:bodyPr wrap="none">
            <a:spAutoFit/>
          </a:bodyPr>
          <a:lstStyle/>
          <a:p>
            <a:r>
              <a:rPr lang="es-ES" dirty="0">
                <a:solidFill>
                  <a:schemeClr val="tx1"/>
                </a:solidFill>
                <a:latin typeface="Calibri" panose="020F0502020204030204" pitchFamily="34" charset="0"/>
                <a:cs typeface="Calibri" panose="020F0502020204030204" pitchFamily="34" charset="0"/>
              </a:rPr>
              <a:t>Se publicará el blog en unos minutos</a:t>
            </a:r>
            <a:r>
              <a:rPr lang="en-GB" dirty="0"/>
              <a:t>.</a:t>
            </a: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7" name="Imagen 6"/>
          <p:cNvPicPr>
            <a:picLocks noChangeAspect="1"/>
          </p:cNvPicPr>
          <p:nvPr/>
        </p:nvPicPr>
        <p:blipFill>
          <a:blip r:embed="rId3"/>
          <a:stretch>
            <a:fillRect/>
          </a:stretch>
        </p:blipFill>
        <p:spPr>
          <a:xfrm>
            <a:off x="27122" y="1387566"/>
            <a:ext cx="5562027" cy="2715578"/>
          </a:xfrm>
          <a:prstGeom prst="rect">
            <a:avLst/>
          </a:prstGeom>
        </p:spPr>
      </p:pic>
    </p:spTree>
    <p:extLst>
      <p:ext uri="{BB962C8B-B14F-4D97-AF65-F5344CB8AC3E}">
        <p14:creationId xmlns:p14="http://schemas.microsoft.com/office/powerpoint/2010/main" val="3441108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2" name="Rectángulo 1"/>
          <p:cNvSpPr/>
          <p:nvPr/>
        </p:nvSpPr>
        <p:spPr>
          <a:xfrm>
            <a:off x="189068" y="1320037"/>
            <a:ext cx="7992406" cy="523220"/>
          </a:xfrm>
          <a:prstGeom prst="rect">
            <a:avLst/>
          </a:prstGeom>
        </p:spPr>
        <p:txBody>
          <a:bodyPr wrap="square">
            <a:spAutoFit/>
          </a:bodyPr>
          <a:lstStyle/>
          <a:p>
            <a:r>
              <a:rPr lang="en-GB" b="1" dirty="0" err="1">
                <a:solidFill>
                  <a:schemeClr val="tx1"/>
                </a:solidFill>
                <a:latin typeface="Calibri" panose="020F0502020204030204" pitchFamily="34" charset="0"/>
                <a:cs typeface="Calibri" panose="020F0502020204030204" pitchFamily="34" charset="0"/>
              </a:rPr>
              <a:t>Tienda</a:t>
            </a:r>
            <a:r>
              <a:rPr lang="en-GB" b="1" dirty="0">
                <a:solidFill>
                  <a:schemeClr val="tx1"/>
                </a:solidFill>
                <a:latin typeface="Calibri" panose="020F0502020204030204" pitchFamily="34" charset="0"/>
                <a:cs typeface="Calibri" panose="020F0502020204030204" pitchFamily="34" charset="0"/>
              </a:rPr>
              <a:t> online: WIX </a:t>
            </a:r>
            <a:r>
              <a:rPr lang="en-GB" dirty="0">
                <a:solidFill>
                  <a:schemeClr val="tx1"/>
                </a:solidFill>
                <a:latin typeface="Calibri" panose="020F0502020204030204" pitchFamily="34" charset="0"/>
                <a:cs typeface="Calibri" panose="020F0502020204030204" pitchFamily="34" charset="0"/>
                <a:hlinkClick r:id="rId3"/>
              </a:rPr>
              <a:t>https://www.wix.com/</a:t>
            </a:r>
            <a:endParaRPr lang="en-GB" dirty="0">
              <a:solidFill>
                <a:schemeClr val="tx1"/>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Para </a:t>
            </a:r>
            <a:r>
              <a:rPr lang="en-GB" dirty="0" err="1">
                <a:solidFill>
                  <a:schemeClr val="tx1"/>
                </a:solidFill>
                <a:latin typeface="Calibri" panose="020F0502020204030204" pitchFamily="34" charset="0"/>
                <a:cs typeface="Calibri" panose="020F0502020204030204" pitchFamily="34" charset="0"/>
              </a:rPr>
              <a:t>tu</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primera</a:t>
            </a:r>
            <a:r>
              <a:rPr lang="en-GB" dirty="0">
                <a:solidFill>
                  <a:schemeClr val="tx1"/>
                </a:solidFill>
                <a:latin typeface="Calibri" panose="020F0502020204030204" pitchFamily="34" charset="0"/>
                <a:cs typeface="Calibri" panose="020F0502020204030204" pitchFamily="34" charset="0"/>
              </a:rPr>
              <a:t> tienda online </a:t>
            </a:r>
            <a:r>
              <a:rPr lang="en-GB" dirty="0" err="1">
                <a:solidFill>
                  <a:schemeClr val="tx1"/>
                </a:solidFill>
                <a:latin typeface="Calibri" panose="020F0502020204030204" pitchFamily="34" charset="0"/>
                <a:cs typeface="Calibri" panose="020F0502020204030204" pitchFamily="34" charset="0"/>
              </a:rPr>
              <a:t>Wix</a:t>
            </a:r>
            <a:r>
              <a:rPr lang="en-GB" dirty="0">
                <a:solidFill>
                  <a:schemeClr val="tx1"/>
                </a:solidFill>
                <a:latin typeface="Calibri" panose="020F0502020204030204" pitchFamily="34" charset="0"/>
                <a:cs typeface="Calibri" panose="020F0502020204030204" pitchFamily="34" charset="0"/>
              </a:rPr>
              <a:t> es </a:t>
            </a:r>
            <a:r>
              <a:rPr lang="en-GB" dirty="0" err="1">
                <a:solidFill>
                  <a:schemeClr val="tx1"/>
                </a:solidFill>
                <a:latin typeface="Calibri" panose="020F0502020204030204" pitchFamily="34" charset="0"/>
                <a:cs typeface="Calibri" panose="020F0502020204030204" pitchFamily="34" charset="0"/>
              </a:rPr>
              <a:t>también</a:t>
            </a:r>
            <a:r>
              <a:rPr lang="en-GB" dirty="0">
                <a:solidFill>
                  <a:schemeClr val="tx1"/>
                </a:solidFill>
                <a:latin typeface="Calibri" panose="020F0502020204030204" pitchFamily="34" charset="0"/>
                <a:cs typeface="Calibri" panose="020F0502020204030204" pitchFamily="34" charset="0"/>
              </a:rPr>
              <a:t> una accessible e </a:t>
            </a:r>
            <a:r>
              <a:rPr lang="en-GB" dirty="0" err="1">
                <a:solidFill>
                  <a:schemeClr val="tx1"/>
                </a:solidFill>
                <a:latin typeface="Calibri" panose="020F0502020204030204" pitchFamily="34" charset="0"/>
                <a:cs typeface="Calibri" panose="020F0502020204030204" pitchFamily="34" charset="0"/>
              </a:rPr>
              <a:t>intuitiva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solución</a:t>
            </a:r>
            <a:r>
              <a:rPr lang="en-GB" dirty="0">
                <a:solidFill>
                  <a:schemeClr val="tx1"/>
                </a:solidFill>
                <a:latin typeface="Calibri" panose="020F0502020204030204" pitchFamily="34" charset="0"/>
                <a:cs typeface="Calibri" panose="020F0502020204030204" pitchFamily="34" charset="0"/>
              </a:rPr>
              <a:t>.</a:t>
            </a:r>
          </a:p>
        </p:txBody>
      </p:sp>
      <p:sp>
        <p:nvSpPr>
          <p:cNvPr id="5" name="Rectángulo 4"/>
          <p:cNvSpPr/>
          <p:nvPr/>
        </p:nvSpPr>
        <p:spPr>
          <a:xfrm>
            <a:off x="5816408" y="2530777"/>
            <a:ext cx="3097273" cy="738664"/>
          </a:xfrm>
          <a:prstGeom prst="rect">
            <a:avLst/>
          </a:prstGeom>
        </p:spPr>
        <p:txBody>
          <a:bodyPr wrap="square">
            <a:spAutoFit/>
          </a:bodyPr>
          <a:lstStyle/>
          <a:p>
            <a:r>
              <a:rPr lang="es-ES" dirty="0">
                <a:latin typeface="Calibri" panose="020F0502020204030204" pitchFamily="34" charset="0"/>
                <a:cs typeface="Calibri" panose="020F0502020204030204" pitchFamily="34" charset="0"/>
              </a:rPr>
              <a:t>De vuelta a tu granja, sólo tienes que hacer clic en Mi tienda para tener una tienda online totalmente configurada.</a:t>
            </a:r>
            <a:endParaRPr lang="en-GB" dirty="0">
              <a:latin typeface="Calibri" panose="020F0502020204030204" pitchFamily="34" charset="0"/>
              <a:cs typeface="Calibri" panose="020F0502020204030204" pitchFamily="34" charset="0"/>
            </a:endParaRPr>
          </a:p>
        </p:txBody>
      </p:sp>
      <p:sp>
        <p:nvSpPr>
          <p:cNvPr id="9"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68" y="1843257"/>
            <a:ext cx="5556840" cy="2736031"/>
          </a:xfrm>
          <a:prstGeom prst="rect">
            <a:avLst/>
          </a:prstGeom>
        </p:spPr>
      </p:pic>
      <p:sp>
        <p:nvSpPr>
          <p:cNvPr id="11" name="Rectángulo redondeado 10"/>
          <p:cNvSpPr/>
          <p:nvPr/>
        </p:nvSpPr>
        <p:spPr>
          <a:xfrm>
            <a:off x="123753" y="3382592"/>
            <a:ext cx="852524" cy="247507"/>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ángulo redondeado 11"/>
          <p:cNvSpPr/>
          <p:nvPr/>
        </p:nvSpPr>
        <p:spPr>
          <a:xfrm>
            <a:off x="2069432" y="1959429"/>
            <a:ext cx="3741791" cy="2681323"/>
          </a:xfrm>
          <a:prstGeom prst="roundRect">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123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4" name="Rectángulo 3"/>
          <p:cNvSpPr/>
          <p:nvPr/>
        </p:nvSpPr>
        <p:spPr>
          <a:xfrm>
            <a:off x="5704366" y="2310140"/>
            <a:ext cx="3383862" cy="523220"/>
          </a:xfrm>
          <a:prstGeom prst="rect">
            <a:avLst/>
          </a:prstGeom>
        </p:spPr>
        <p:txBody>
          <a:bodyPr wrap="square">
            <a:spAutoFit/>
          </a:bodyPr>
          <a:lstStyle/>
          <a:p>
            <a:r>
              <a:rPr lang="en-GB" dirty="0" err="1">
                <a:latin typeface="Calibri" panose="020F0502020204030204" pitchFamily="34" charset="0"/>
                <a:cs typeface="Calibri" panose="020F0502020204030204" pitchFamily="34" charset="0"/>
              </a:rPr>
              <a:t>Preparado</a:t>
            </a:r>
            <a:r>
              <a:rPr lang="en-GB" dirty="0">
                <a:latin typeface="Calibri" panose="020F0502020204030204" pitchFamily="34" charset="0"/>
                <a:cs typeface="Calibri" panose="020F0502020204030204" pitchFamily="34" charset="0"/>
              </a:rPr>
              <a:t> para </a:t>
            </a:r>
            <a:r>
              <a:rPr lang="en-GB" dirty="0" err="1">
                <a:latin typeface="Calibri" panose="020F0502020204030204" pitchFamily="34" charset="0"/>
                <a:cs typeface="Calibri" panose="020F0502020204030204" pitchFamily="34" charset="0"/>
              </a:rPr>
              <a:t>introducir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información</a:t>
            </a:r>
            <a:r>
              <a:rPr lang="en-GB" dirty="0">
                <a:latin typeface="Calibri" panose="020F0502020204030204" pitchFamily="34" charset="0"/>
                <a:cs typeface="Calibri" panose="020F0502020204030204" pitchFamily="34" charset="0"/>
              </a:rPr>
              <a:t> de </a:t>
            </a:r>
            <a:r>
              <a:rPr lang="en-GB" dirty="0" err="1">
                <a:latin typeface="Calibri" panose="020F0502020204030204" pitchFamily="34" charset="0"/>
                <a:cs typeface="Calibri" panose="020F0502020204030204" pitchFamily="34" charset="0"/>
              </a:rPr>
              <a:t>productos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precios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pagos</a:t>
            </a:r>
            <a:r>
              <a:rPr lang="en-GB" dirty="0">
                <a:latin typeface="Calibri" panose="020F0502020204030204" pitchFamily="34" charset="0"/>
                <a:cs typeface="Calibri" panose="020F0502020204030204" pitchFamily="34" charset="0"/>
              </a:rPr>
              <a:t>, etc. </a:t>
            </a: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7" name="Imagen 6"/>
          <p:cNvPicPr>
            <a:picLocks noChangeAspect="1"/>
          </p:cNvPicPr>
          <p:nvPr/>
        </p:nvPicPr>
        <p:blipFill>
          <a:blip r:embed="rId3"/>
          <a:stretch>
            <a:fillRect/>
          </a:stretch>
        </p:blipFill>
        <p:spPr>
          <a:xfrm>
            <a:off x="0" y="1471290"/>
            <a:ext cx="5636385" cy="2591946"/>
          </a:xfrm>
          <a:prstGeom prst="rect">
            <a:avLst/>
          </a:prstGeom>
        </p:spPr>
      </p:pic>
    </p:spTree>
    <p:extLst>
      <p:ext uri="{BB962C8B-B14F-4D97-AF65-F5344CB8AC3E}">
        <p14:creationId xmlns:p14="http://schemas.microsoft.com/office/powerpoint/2010/main" val="54044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Social media.</a:t>
            </a:r>
            <a:endParaRPr sz="1600"/>
          </a:p>
          <a:p>
            <a:pPr marL="0" lvl="0" indent="0" algn="l" rtl="0">
              <a:spcBef>
                <a:spcPts val="600"/>
              </a:spcBef>
              <a:spcAft>
                <a:spcPts val="0"/>
              </a:spcAft>
              <a:buNone/>
            </a:pPr>
            <a:endParaRPr sz="1200"/>
          </a:p>
        </p:txBody>
      </p:sp>
      <p:sp>
        <p:nvSpPr>
          <p:cNvPr id="2" name="Rectángulo 1"/>
          <p:cNvSpPr/>
          <p:nvPr/>
        </p:nvSpPr>
        <p:spPr>
          <a:xfrm>
            <a:off x="189066" y="1320037"/>
            <a:ext cx="8006157" cy="738664"/>
          </a:xfrm>
          <a:prstGeom prst="rect">
            <a:avLst/>
          </a:prstGeom>
        </p:spPr>
        <p:txBody>
          <a:bodyPr wrap="square">
            <a:spAutoFit/>
          </a:bodyPr>
          <a:lstStyle/>
          <a:p>
            <a:r>
              <a:rPr lang="en-GB" dirty="0" err="1">
                <a:solidFill>
                  <a:srgbClr val="0E101A"/>
                </a:solidFill>
                <a:latin typeface="Calibri" panose="020F0502020204030204" pitchFamily="34" charset="0"/>
                <a:cs typeface="Calibri" panose="020F0502020204030204" pitchFamily="34" charset="0"/>
              </a:rPr>
              <a:t>Todos</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tenemos</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redes</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sociales</a:t>
            </a:r>
            <a:r>
              <a:rPr lang="en-GB" dirty="0">
                <a:solidFill>
                  <a:srgbClr val="0E101A"/>
                </a:solidFill>
                <a:latin typeface="Calibri" panose="020F0502020204030204" pitchFamily="34" charset="0"/>
                <a:cs typeface="Calibri" panose="020F0502020204030204" pitchFamily="34" charset="0"/>
              </a:rPr>
              <a:t>, y </a:t>
            </a:r>
            <a:r>
              <a:rPr lang="en-GB" dirty="0" err="1">
                <a:solidFill>
                  <a:srgbClr val="0E101A"/>
                </a:solidFill>
                <a:latin typeface="Calibri" panose="020F0502020204030204" pitchFamily="34" charset="0"/>
                <a:cs typeface="Calibri" panose="020F0502020204030204" pitchFamily="34" charset="0"/>
              </a:rPr>
              <a:t>sabemos</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cómo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crear</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perfiles</a:t>
            </a:r>
            <a:r>
              <a:rPr lang="en-GB" dirty="0">
                <a:solidFill>
                  <a:srgbClr val="0E101A"/>
                </a:solidFill>
                <a:latin typeface="Calibri" panose="020F0502020204030204" pitchFamily="34" charset="0"/>
                <a:cs typeface="Calibri" panose="020F0502020204030204" pitchFamily="34" charset="0"/>
              </a:rPr>
              <a:t> y </a:t>
            </a:r>
            <a:r>
              <a:rPr lang="en-GB" dirty="0" err="1">
                <a:solidFill>
                  <a:srgbClr val="0E101A"/>
                </a:solidFill>
                <a:latin typeface="Calibri" panose="020F0502020204030204" pitchFamily="34" charset="0"/>
                <a:cs typeface="Calibri" panose="020F0502020204030204" pitchFamily="34" charset="0"/>
              </a:rPr>
              <a:t>su</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configuración</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básica</a:t>
            </a:r>
            <a:r>
              <a:rPr lang="en-GB" dirty="0">
                <a:solidFill>
                  <a:srgbClr val="0E101A"/>
                </a:solidFill>
                <a:latin typeface="Calibri" panose="020F0502020204030204" pitchFamily="34" charset="0"/>
                <a:cs typeface="Calibri" panose="020F0502020204030204" pitchFamily="34" charset="0"/>
              </a:rPr>
              <a:t>. </a:t>
            </a:r>
            <a:r>
              <a:rPr lang="es-ES" dirty="0">
                <a:solidFill>
                  <a:srgbClr val="0E101A"/>
                </a:solidFill>
                <a:latin typeface="Calibri" panose="020F0502020204030204" pitchFamily="34" charset="0"/>
                <a:cs typeface="Calibri" panose="020F0502020204030204" pitchFamily="34" charset="0"/>
              </a:rPr>
              <a:t>Tanto si queremos ser </a:t>
            </a:r>
            <a:r>
              <a:rPr lang="es-ES" dirty="0" err="1">
                <a:solidFill>
                  <a:srgbClr val="0E101A"/>
                </a:solidFill>
                <a:latin typeface="Calibri" panose="020F0502020204030204" pitchFamily="34" charset="0"/>
                <a:cs typeface="Calibri" panose="020F0502020204030204" pitchFamily="34" charset="0"/>
              </a:rPr>
              <a:t>influencers</a:t>
            </a:r>
            <a:r>
              <a:rPr lang="es-ES" dirty="0">
                <a:solidFill>
                  <a:srgbClr val="0E101A"/>
                </a:solidFill>
                <a:latin typeface="Calibri" panose="020F0502020204030204" pitchFamily="34" charset="0"/>
                <a:cs typeface="Calibri" panose="020F0502020204030204" pitchFamily="34" charset="0"/>
              </a:rPr>
              <a:t> o simples usuarios como si pretendemos utilizar nuestras redes sociales corporativas de forma profesional, estas son algunas de las mejores opciones gratuitas para gestionar las redes sociales:</a:t>
            </a:r>
            <a:endParaRPr lang="en-GB" dirty="0">
              <a:solidFill>
                <a:srgbClr val="0E101A"/>
              </a:solidFill>
              <a:effectLst/>
              <a:latin typeface="Calibri" panose="020F0502020204030204" pitchFamily="34" charset="0"/>
              <a:cs typeface="Calibri" panose="020F0502020204030204" pitchFamily="34" charset="0"/>
            </a:endParaRPr>
          </a:p>
        </p:txBody>
      </p:sp>
      <p:sp>
        <p:nvSpPr>
          <p:cNvPr id="3" name="Rectángulo 2"/>
          <p:cNvSpPr/>
          <p:nvPr/>
        </p:nvSpPr>
        <p:spPr>
          <a:xfrm>
            <a:off x="189066" y="2163435"/>
            <a:ext cx="5343129" cy="523220"/>
          </a:xfrm>
          <a:prstGeom prst="rect">
            <a:avLst/>
          </a:prstGeom>
        </p:spPr>
        <p:txBody>
          <a:bodyPr wrap="none">
            <a:spAutoFit/>
          </a:bodyPr>
          <a:lstStyle/>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Gestión</a:t>
            </a:r>
            <a:r>
              <a:rPr lang="en-GB" dirty="0">
                <a:latin typeface="Calibri" panose="020F0502020204030204" pitchFamily="34" charset="0"/>
                <a:cs typeface="Calibri" panose="020F0502020204030204" pitchFamily="34" charset="0"/>
              </a:rPr>
              <a:t> y </a:t>
            </a:r>
            <a:r>
              <a:rPr lang="en-GB" dirty="0" err="1">
                <a:latin typeface="Calibri" panose="020F0502020204030204" pitchFamily="34" charset="0"/>
                <a:cs typeface="Calibri" panose="020F0502020204030204" pitchFamily="34" charset="0"/>
              </a:rPr>
              <a:t>analítica</a:t>
            </a:r>
            <a:r>
              <a:rPr lang="en-GB" dirty="0">
                <a:latin typeface="Calibri" panose="020F0502020204030204" pitchFamily="34" charset="0"/>
                <a:cs typeface="Calibri" panose="020F0502020204030204" pitchFamily="34" charset="0"/>
              </a:rPr>
              <a:t> Social Media</a:t>
            </a:r>
            <a:r>
              <a:rPr lang="en-GB" dirty="0"/>
              <a:t>: </a:t>
            </a:r>
            <a:r>
              <a:rPr lang="es-ES" b="1" dirty="0" err="1">
                <a:solidFill>
                  <a:schemeClr val="tx1"/>
                </a:solidFill>
                <a:latin typeface="Calibri" panose="020F0502020204030204" pitchFamily="34" charset="0"/>
                <a:cs typeface="Calibri" panose="020F0502020204030204" pitchFamily="34" charset="0"/>
              </a:rPr>
              <a:t>HootSuite</a:t>
            </a:r>
            <a:r>
              <a:rPr lang="es-ES" dirty="0">
                <a:solidFill>
                  <a:schemeClr val="tx1"/>
                </a:solidFill>
                <a:latin typeface="Calibri" panose="020F0502020204030204" pitchFamily="34" charset="0"/>
                <a:cs typeface="Calibri" panose="020F0502020204030204" pitchFamily="34" charset="0"/>
              </a:rPr>
              <a:t>. </a:t>
            </a:r>
            <a:r>
              <a:rPr lang="es-ES" dirty="0">
                <a:solidFill>
                  <a:schemeClr val="tx1"/>
                </a:solidFill>
                <a:latin typeface="Calibri" panose="020F0502020204030204" pitchFamily="34" charset="0"/>
                <a:cs typeface="Calibri" panose="020F0502020204030204" pitchFamily="34" charset="0"/>
                <a:hlinkClick r:id="rId3"/>
              </a:rPr>
              <a:t>https://hootsuite.com</a:t>
            </a:r>
            <a:endParaRPr lang="es-ES"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p>
        </p:txBody>
      </p:sp>
      <p:sp>
        <p:nvSpPr>
          <p:cNvPr id="4" name="Rectángulo 3"/>
          <p:cNvSpPr/>
          <p:nvPr/>
        </p:nvSpPr>
        <p:spPr>
          <a:xfrm>
            <a:off x="5491640" y="2791389"/>
            <a:ext cx="3574988" cy="954107"/>
          </a:xfrm>
          <a:prstGeom prst="rect">
            <a:avLst/>
          </a:prstGeom>
        </p:spPr>
        <p:txBody>
          <a:bodyPr wrap="square">
            <a:spAutoFit/>
          </a:bodyPr>
          <a:lstStyle/>
          <a:p>
            <a:r>
              <a:rPr lang="es-ES" dirty="0">
                <a:latin typeface="Calibri" panose="020F0502020204030204" pitchFamily="34" charset="0"/>
                <a:cs typeface="Calibri" panose="020F0502020204030204" pitchFamily="34" charset="0"/>
              </a:rPr>
              <a:t>La versión gratuita es un buen punto de partida.</a:t>
            </a:r>
          </a:p>
          <a:p>
            <a:r>
              <a:rPr lang="es-ES" dirty="0">
                <a:latin typeface="Calibri" panose="020F0502020204030204" pitchFamily="34" charset="0"/>
                <a:cs typeface="Calibri" panose="020F0502020204030204" pitchFamily="34" charset="0"/>
              </a:rPr>
              <a:t>Te ayudará a gestionar hasta dos cuentas de redes sociales</a:t>
            </a:r>
            <a:r>
              <a:rPr lang="en-GB" dirty="0">
                <a:latin typeface="Calibri" panose="020F0502020204030204" pitchFamily="34" charset="0"/>
                <a:cs typeface="Calibri" panose="020F0502020204030204" pitchFamily="34" charset="0"/>
              </a:rPr>
              <a:t>.</a:t>
            </a:r>
          </a:p>
        </p:txBody>
      </p:sp>
      <p:sp>
        <p:nvSpPr>
          <p:cNvPr id="8"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9" name="Imagen 8"/>
          <p:cNvPicPr>
            <a:picLocks noChangeAspect="1"/>
          </p:cNvPicPr>
          <p:nvPr/>
        </p:nvPicPr>
        <p:blipFill>
          <a:blip r:embed="rId4"/>
          <a:stretch>
            <a:fillRect/>
          </a:stretch>
        </p:blipFill>
        <p:spPr>
          <a:xfrm>
            <a:off x="605016" y="2421994"/>
            <a:ext cx="4361541" cy="2216118"/>
          </a:xfrm>
          <a:prstGeom prst="rect">
            <a:avLst/>
          </a:prstGeom>
        </p:spPr>
      </p:pic>
    </p:spTree>
    <p:extLst>
      <p:ext uri="{BB962C8B-B14F-4D97-AF65-F5344CB8AC3E}">
        <p14:creationId xmlns:p14="http://schemas.microsoft.com/office/powerpoint/2010/main" val="141494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241362" y="1141281"/>
            <a:ext cx="5444418" cy="1223285"/>
          </a:xfrm>
          <a:prstGeom prst="rect">
            <a:avLst/>
          </a:prstGeom>
        </p:spPr>
        <p:txBody>
          <a:bodyPr spcFirstLastPara="1" wrap="square" lIns="91425" tIns="91425" rIns="91425" bIns="91425" anchor="t" anchorCtr="0">
            <a:noAutofit/>
          </a:bodyPr>
          <a:lstStyle/>
          <a:p>
            <a:pPr marL="0" lvl="0" indent="0">
              <a:spcBef>
                <a:spcPts val="0"/>
              </a:spcBef>
              <a:buClr>
                <a:schemeClr val="dk1"/>
              </a:buClr>
              <a:buSzPts val="1100"/>
              <a:buNone/>
            </a:pPr>
            <a:r>
              <a:rPr lang="en-GB" sz="1400" dirty="0">
                <a:solidFill>
                  <a:srgbClr val="2ABBAD"/>
                </a:solidFill>
                <a:latin typeface="Calibri" panose="020F0502020204030204" pitchFamily="34" charset="0"/>
                <a:cs typeface="Calibri" panose="020F0502020204030204" pitchFamily="34" charset="0"/>
              </a:rPr>
              <a:t>Unidad 1. </a:t>
            </a:r>
            <a:r>
              <a:rPr lang="en-GB" sz="1400" dirty="0" err="1">
                <a:solidFill>
                  <a:schemeClr val="tx1"/>
                </a:solidFill>
                <a:latin typeface="Calibri" panose="020F0502020204030204" pitchFamily="34" charset="0"/>
                <a:cs typeface="Calibri" panose="020F0502020204030204" pitchFamily="34" charset="0"/>
              </a:rPr>
              <a:t>Creación</a:t>
            </a:r>
            <a:r>
              <a:rPr lang="en-GB" sz="1400" dirty="0">
                <a:solidFill>
                  <a:schemeClr val="tx1"/>
                </a:solidFill>
                <a:latin typeface="Calibri" panose="020F0502020204030204" pitchFamily="34" charset="0"/>
                <a:cs typeface="Calibri" panose="020F0502020204030204" pitchFamily="34" charset="0"/>
              </a:rPr>
              <a:t> de </a:t>
            </a:r>
            <a:r>
              <a:rPr lang="en-GB" sz="1400" dirty="0" err="1">
                <a:solidFill>
                  <a:schemeClr val="tx1"/>
                </a:solidFill>
                <a:latin typeface="Calibri" panose="020F0502020204030204" pitchFamily="34" charset="0"/>
                <a:cs typeface="Calibri" panose="020F0502020204030204" pitchFamily="34" charset="0"/>
              </a:rPr>
              <a:t>contenidos</a:t>
            </a:r>
            <a:r>
              <a:rPr lang="en-GB" sz="1400" dirty="0">
                <a:solidFill>
                  <a:schemeClr val="tx1"/>
                </a:solidFill>
                <a:latin typeface="Calibri" panose="020F0502020204030204" pitchFamily="34" charset="0"/>
                <a:cs typeface="Calibri" panose="020F0502020204030204" pitchFamily="34" charset="0"/>
              </a:rPr>
              <a:t> on line. </a:t>
            </a:r>
            <a:r>
              <a:rPr lang="en-GB" sz="1400" dirty="0" err="1">
                <a:solidFill>
                  <a:schemeClr val="tx1"/>
                </a:solidFill>
                <a:latin typeface="Calibri" panose="020F0502020204030204" pitchFamily="34" charset="0"/>
                <a:cs typeface="Calibri" panose="020F0502020204030204" pitchFamily="34" charset="0"/>
              </a:rPr>
              <a:t>Llevando</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tu</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negocio</a:t>
            </a:r>
            <a:r>
              <a:rPr lang="en-GB" sz="1400" dirty="0">
                <a:solidFill>
                  <a:schemeClr val="tx1"/>
                </a:solidFill>
                <a:latin typeface="Calibri" panose="020F0502020204030204" pitchFamily="34" charset="0"/>
                <a:cs typeface="Calibri" panose="020F0502020204030204" pitchFamily="34" charset="0"/>
              </a:rPr>
              <a:t> online.</a:t>
            </a:r>
          </a:p>
          <a:p>
            <a:pPr marL="0" lvl="0" indent="0">
              <a:spcBef>
                <a:spcPts val="0"/>
              </a:spcBef>
              <a:buClr>
                <a:schemeClr val="dk1"/>
              </a:buClr>
              <a:buSzPts val="1100"/>
              <a:buNone/>
            </a:pPr>
            <a:endParaRPr lang="en-GB" sz="1400" dirty="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r>
              <a:rPr lang="en-GB" sz="1400" dirty="0">
                <a:solidFill>
                  <a:schemeClr val="tx1"/>
                </a:solidFill>
                <a:latin typeface="Calibri" panose="020F0502020204030204" pitchFamily="34" charset="0"/>
                <a:cs typeface="Calibri" panose="020F0502020204030204" pitchFamily="34" charset="0"/>
              </a:rPr>
              <a:t>1.1 </a:t>
            </a:r>
            <a:r>
              <a:rPr lang="en-GB" sz="1400" dirty="0" err="1">
                <a:solidFill>
                  <a:schemeClr val="tx1"/>
                </a:solidFill>
                <a:latin typeface="Calibri" panose="020F0502020204030204" pitchFamily="34" charset="0"/>
                <a:cs typeface="Calibri" panose="020F0502020204030204" pitchFamily="34" charset="0"/>
              </a:rPr>
              <a:t>Creación</a:t>
            </a:r>
            <a:r>
              <a:rPr lang="en-GB" sz="1400" dirty="0">
                <a:solidFill>
                  <a:schemeClr val="tx1"/>
                </a:solidFill>
                <a:latin typeface="Calibri" panose="020F0502020204030204" pitchFamily="34" charset="0"/>
                <a:cs typeface="Calibri" panose="020F0502020204030204" pitchFamily="34" charset="0"/>
              </a:rPr>
              <a:t> de </a:t>
            </a:r>
            <a:r>
              <a:rPr lang="en-GB" sz="1400" dirty="0" err="1">
                <a:solidFill>
                  <a:schemeClr val="tx1"/>
                </a:solidFill>
                <a:latin typeface="Calibri" panose="020F0502020204030204" pitchFamily="34" charset="0"/>
                <a:cs typeface="Calibri" panose="020F0502020204030204" pitchFamily="34" charset="0"/>
              </a:rPr>
              <a:t>contenido</a:t>
            </a:r>
            <a:r>
              <a:rPr lang="en-GB" sz="1400" dirty="0">
                <a:solidFill>
                  <a:schemeClr val="tx1"/>
                </a:solidFill>
                <a:latin typeface="Calibri" panose="020F0502020204030204" pitchFamily="34" charset="0"/>
                <a:cs typeface="Calibri" panose="020F0502020204030204" pitchFamily="34" charset="0"/>
              </a:rPr>
              <a:t> de </a:t>
            </a:r>
            <a:r>
              <a:rPr lang="en-GB" sz="1400" dirty="0" err="1">
                <a:solidFill>
                  <a:schemeClr val="tx1"/>
                </a:solidFill>
                <a:latin typeface="Calibri" panose="020F0502020204030204" pitchFamily="34" charset="0"/>
                <a:cs typeface="Calibri" panose="020F0502020204030204" pitchFamily="34" charset="0"/>
              </a:rPr>
              <a:t>calidad</a:t>
            </a:r>
            <a:endParaRPr lang="en-GB" sz="1400" dirty="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endParaRPr lang="en-GB" sz="1400" dirty="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r>
              <a:rPr lang="en-GB" sz="1400" dirty="0">
                <a:solidFill>
                  <a:schemeClr val="tx1"/>
                </a:solidFill>
                <a:latin typeface="Calibri" panose="020F0502020204030204" pitchFamily="34" charset="0"/>
                <a:cs typeface="Calibri" panose="020F0502020204030204" pitchFamily="34" charset="0"/>
              </a:rPr>
              <a:t>1.2  </a:t>
            </a:r>
            <a:r>
              <a:rPr lang="en-GB" sz="1400" dirty="0" err="1">
                <a:solidFill>
                  <a:schemeClr val="tx1"/>
                </a:solidFill>
                <a:latin typeface="Calibri" panose="020F0502020204030204" pitchFamily="34" charset="0"/>
                <a:cs typeface="Calibri" panose="020F0502020204030204" pitchFamily="34" charset="0"/>
              </a:rPr>
              <a:t>Página</a:t>
            </a:r>
            <a:r>
              <a:rPr lang="en-GB" sz="1400" dirty="0">
                <a:solidFill>
                  <a:schemeClr val="tx1"/>
                </a:solidFill>
                <a:latin typeface="Calibri" panose="020F0502020204030204" pitchFamily="34" charset="0"/>
                <a:cs typeface="Calibri" panose="020F0502020204030204" pitchFamily="34" charset="0"/>
              </a:rPr>
              <a:t> web / blog / </a:t>
            </a:r>
            <a:r>
              <a:rPr lang="en-GB" sz="1400" dirty="0" err="1">
                <a:solidFill>
                  <a:schemeClr val="tx1"/>
                </a:solidFill>
                <a:latin typeface="Calibri" panose="020F0502020204030204" pitchFamily="34" charset="0"/>
                <a:cs typeface="Calibri" panose="020F0502020204030204" pitchFamily="34" charset="0"/>
              </a:rPr>
              <a:t>tienda</a:t>
            </a:r>
            <a:r>
              <a:rPr lang="en-GB" sz="1400" dirty="0">
                <a:solidFill>
                  <a:schemeClr val="tx1"/>
                </a:solidFill>
                <a:latin typeface="Calibri" panose="020F0502020204030204" pitchFamily="34" charset="0"/>
                <a:cs typeface="Calibri" panose="020F0502020204030204" pitchFamily="34" charset="0"/>
              </a:rPr>
              <a:t> online</a:t>
            </a:r>
          </a:p>
          <a:p>
            <a:pPr marL="742950" lvl="1" indent="-285750">
              <a:buClr>
                <a:schemeClr val="dk1"/>
              </a:buClr>
              <a:buSzPts val="1100"/>
              <a:buFont typeface="Arial" panose="020B0604020202020204" pitchFamily="34" charset="0"/>
              <a:buChar char="•"/>
            </a:pPr>
            <a:r>
              <a:rPr lang="es-ES" sz="1400" dirty="0">
                <a:solidFill>
                  <a:schemeClr val="tx1"/>
                </a:solidFill>
                <a:latin typeface="Calibri" panose="020F0502020204030204" pitchFamily="34" charset="0"/>
                <a:cs typeface="Calibri" panose="020F0502020204030204" pitchFamily="34" charset="0"/>
              </a:rPr>
              <a:t>Página web</a:t>
            </a:r>
          </a:p>
          <a:p>
            <a:pPr marL="742950" lvl="1" indent="-285750">
              <a:buClr>
                <a:schemeClr val="dk1"/>
              </a:buClr>
              <a:buSzPts val="1100"/>
              <a:buFont typeface="Arial" panose="020B0604020202020204" pitchFamily="34" charset="0"/>
              <a:buChar char="•"/>
            </a:pPr>
            <a:r>
              <a:rPr lang="es-ES" sz="1400" dirty="0">
                <a:solidFill>
                  <a:schemeClr val="tx1"/>
                </a:solidFill>
                <a:latin typeface="Calibri" panose="020F0502020204030204" pitchFamily="34" charset="0"/>
                <a:cs typeface="Calibri" panose="020F0502020204030204" pitchFamily="34" charset="0"/>
              </a:rPr>
              <a:t>Blog</a:t>
            </a:r>
          </a:p>
          <a:p>
            <a:pPr marL="742950" lvl="1" indent="-285750">
              <a:buClr>
                <a:schemeClr val="dk1"/>
              </a:buClr>
              <a:buSzPts val="1100"/>
              <a:buFont typeface="Arial" panose="020B0604020202020204" pitchFamily="34" charset="0"/>
              <a:buChar char="•"/>
            </a:pPr>
            <a:r>
              <a:rPr lang="es-ES" sz="1400" dirty="0">
                <a:solidFill>
                  <a:schemeClr val="tx1"/>
                </a:solidFill>
                <a:latin typeface="Calibri" panose="020F0502020204030204" pitchFamily="34" charset="0"/>
                <a:cs typeface="Calibri" panose="020F0502020204030204" pitchFamily="34" charset="0"/>
              </a:rPr>
              <a:t>Tienda online</a:t>
            </a:r>
          </a:p>
          <a:p>
            <a:pPr marL="742950" lvl="1" indent="-285750">
              <a:buClr>
                <a:schemeClr val="dk1"/>
              </a:buClr>
              <a:buSzPts val="1100"/>
              <a:buFont typeface="Arial" panose="020B0604020202020204" pitchFamily="34" charset="0"/>
              <a:buChar char="•"/>
            </a:pPr>
            <a:endParaRPr lang="en-GB" sz="1400" dirty="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r>
              <a:rPr lang="en-GB" sz="1400" dirty="0">
                <a:solidFill>
                  <a:schemeClr val="tx1"/>
                </a:solidFill>
                <a:latin typeface="Calibri" panose="020F0502020204030204" pitchFamily="34" charset="0"/>
                <a:cs typeface="Calibri" panose="020F0502020204030204" pitchFamily="34" charset="0"/>
              </a:rPr>
              <a:t>1.3 Social Media</a:t>
            </a:r>
          </a:p>
          <a:p>
            <a:pPr marL="0" lvl="0" indent="0">
              <a:spcBef>
                <a:spcPts val="0"/>
              </a:spcBef>
              <a:buClr>
                <a:schemeClr val="dk1"/>
              </a:buClr>
              <a:buSzPts val="1100"/>
              <a:buNone/>
            </a:pPr>
            <a:endParaRPr lang="en-GB" sz="1400"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sz="1400"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sz="1200" dirty="0">
              <a:latin typeface="Calibri" panose="020F0502020204030204" pitchFamily="34" charset="0"/>
              <a:cs typeface="Calibri" panose="020F0502020204030204" pitchFamily="34" charset="0"/>
            </a:endParaRPr>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a:solidFill>
                  <a:schemeClr val="tx1"/>
                </a:solidFill>
              </a:rPr>
              <a:t>INDICE</a:t>
            </a:r>
            <a:endParaRPr sz="2200" dirty="0">
              <a:solidFill>
                <a:schemeClr val="tx1"/>
              </a:solidFill>
            </a:endParaRPr>
          </a:p>
        </p:txBody>
      </p:sp>
      <p:sp>
        <p:nvSpPr>
          <p:cNvPr id="4" name="Rectángulo 3"/>
          <p:cNvSpPr/>
          <p:nvPr/>
        </p:nvSpPr>
        <p:spPr>
          <a:xfrm>
            <a:off x="4621944" y="2571750"/>
            <a:ext cx="3683283" cy="1815882"/>
          </a:xfrm>
          <a:prstGeom prst="rect">
            <a:avLst/>
          </a:prstGeom>
        </p:spPr>
        <p:txBody>
          <a:bodyPr wrap="square">
            <a:spAutoFit/>
          </a:bodyPr>
          <a:lstStyle/>
          <a:p>
            <a:pPr marL="0" lvl="0" indent="0">
              <a:buClr>
                <a:schemeClr val="dk1"/>
              </a:buClr>
              <a:buSzPts val="1100"/>
              <a:buNone/>
            </a:pPr>
            <a:r>
              <a:rPr lang="en-GB" dirty="0">
                <a:solidFill>
                  <a:srgbClr val="2ABBAD"/>
                </a:solidFill>
                <a:latin typeface="Calibri" panose="020F0502020204030204" pitchFamily="34" charset="0"/>
                <a:cs typeface="Calibri" panose="020F0502020204030204" pitchFamily="34" charset="0"/>
              </a:rPr>
              <a:t>Unit 2. </a:t>
            </a:r>
            <a:r>
              <a:rPr lang="en-GB" dirty="0" err="1">
                <a:solidFill>
                  <a:schemeClr val="tx1"/>
                </a:solidFill>
                <a:latin typeface="Calibri" panose="020F0502020204030204" pitchFamily="34" charset="0"/>
                <a:cs typeface="Calibri" panose="020F0502020204030204" pitchFamily="34" charset="0"/>
              </a:rPr>
              <a:t>Estrategia</a:t>
            </a:r>
            <a:r>
              <a:rPr lang="en-GB" dirty="0">
                <a:solidFill>
                  <a:srgbClr val="2ABBAD"/>
                </a:solidFill>
                <a:latin typeface="Calibri" panose="020F0502020204030204" pitchFamily="34" charset="0"/>
                <a:cs typeface="Calibri" panose="020F0502020204030204" pitchFamily="34" charset="0"/>
              </a:rPr>
              <a:t> </a:t>
            </a:r>
            <a:r>
              <a:rPr lang="en-GB" dirty="0">
                <a:solidFill>
                  <a:schemeClr val="tx1"/>
                </a:solidFill>
                <a:latin typeface="Calibri" panose="020F0502020204030204" pitchFamily="34" charset="0"/>
                <a:cs typeface="Calibri" panose="020F0502020204030204" pitchFamily="34" charset="0"/>
              </a:rPr>
              <a:t>Social Media</a:t>
            </a:r>
          </a:p>
          <a:p>
            <a:pPr marL="0" lvl="0" indent="0">
              <a:buClr>
                <a:schemeClr val="dk1"/>
              </a:buClr>
              <a:buSzPts val="1100"/>
              <a:buNone/>
            </a:pPr>
            <a:endParaRPr lang="en-GB"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r>
              <a:rPr lang="en-GB" dirty="0">
                <a:solidFill>
                  <a:schemeClr val="tx1"/>
                </a:solidFill>
                <a:latin typeface="Calibri" panose="020F0502020204030204" pitchFamily="34" charset="0"/>
                <a:cs typeface="Calibri" panose="020F0502020204030204" pitchFamily="34" charset="0"/>
              </a:rPr>
              <a:t>2.1 </a:t>
            </a:r>
            <a:r>
              <a:rPr lang="en-GB" dirty="0" err="1">
                <a:solidFill>
                  <a:schemeClr val="tx1"/>
                </a:solidFill>
                <a:latin typeface="Calibri" panose="020F0502020204030204" pitchFamily="34" charset="0"/>
                <a:cs typeface="Calibri" panose="020F0502020204030204" pitchFamily="34" charset="0"/>
              </a:rPr>
              <a:t>Cómo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desarrollar</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una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estrategia</a:t>
            </a:r>
            <a:r>
              <a:rPr lang="en-GB" dirty="0">
                <a:solidFill>
                  <a:schemeClr val="tx1"/>
                </a:solidFill>
                <a:latin typeface="Calibri" panose="020F0502020204030204" pitchFamily="34" charset="0"/>
                <a:cs typeface="Calibri" panose="020F0502020204030204" pitchFamily="34" charset="0"/>
              </a:rPr>
              <a:t> social media</a:t>
            </a:r>
          </a:p>
          <a:p>
            <a:pPr marL="0" lvl="0" indent="0">
              <a:buClr>
                <a:schemeClr val="dk1"/>
              </a:buClr>
              <a:buSzPts val="1100"/>
              <a:buNone/>
            </a:pPr>
            <a:endParaRPr lang="en-GB"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r>
              <a:rPr lang="en-GB" dirty="0">
                <a:solidFill>
                  <a:schemeClr val="tx1"/>
                </a:solidFill>
                <a:latin typeface="Calibri" panose="020F0502020204030204" pitchFamily="34" charset="0"/>
                <a:cs typeface="Calibri" panose="020F0502020204030204" pitchFamily="34" charset="0"/>
              </a:rPr>
              <a:t>2.2 </a:t>
            </a:r>
            <a:r>
              <a:rPr lang="en-GB" dirty="0" err="1">
                <a:solidFill>
                  <a:schemeClr val="tx1"/>
                </a:solidFill>
                <a:latin typeface="Calibri" panose="020F0502020204030204" pitchFamily="34" charset="0"/>
                <a:cs typeface="Calibri" panose="020F0502020204030204" pitchFamily="34" charset="0"/>
              </a:rPr>
              <a:t>Elegir</a:t>
            </a:r>
            <a:r>
              <a:rPr lang="en-GB" dirty="0">
                <a:solidFill>
                  <a:schemeClr val="tx1"/>
                </a:solidFill>
                <a:latin typeface="Calibri" panose="020F0502020204030204" pitchFamily="34" charset="0"/>
                <a:cs typeface="Calibri" panose="020F0502020204030204" pitchFamily="34" charset="0"/>
              </a:rPr>
              <a:t> el </a:t>
            </a:r>
            <a:r>
              <a:rPr lang="en-GB" dirty="0" err="1">
                <a:solidFill>
                  <a:schemeClr val="tx1"/>
                </a:solidFill>
                <a:latin typeface="Calibri" panose="020F0502020204030204" pitchFamily="34" charset="0"/>
                <a:cs typeface="Calibri" panose="020F0502020204030204" pitchFamily="34" charset="0"/>
              </a:rPr>
              <a:t>mejor</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formato</a:t>
            </a:r>
            <a:endParaRPr lang="en-GB"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r>
              <a:rPr lang="en-GB" dirty="0">
                <a:solidFill>
                  <a:schemeClr val="tx1"/>
                </a:solidFill>
                <a:latin typeface="Calibri" panose="020F0502020204030204" pitchFamily="34" charset="0"/>
                <a:cs typeface="Calibri" panose="020F0502020204030204" pitchFamily="34" charset="0"/>
              </a:rPr>
              <a:t>2.3 </a:t>
            </a:r>
            <a:r>
              <a:rPr lang="en-GB" dirty="0" err="1">
                <a:solidFill>
                  <a:schemeClr val="tx1"/>
                </a:solidFill>
                <a:latin typeface="Calibri" panose="020F0502020204030204" pitchFamily="34" charset="0"/>
                <a:cs typeface="Calibri" panose="020F0502020204030204" pitchFamily="34" charset="0"/>
              </a:rPr>
              <a:t>Elegir</a:t>
            </a:r>
            <a:r>
              <a:rPr lang="en-GB" dirty="0">
                <a:solidFill>
                  <a:schemeClr val="tx1"/>
                </a:solidFill>
                <a:latin typeface="Calibri" panose="020F0502020204030204" pitchFamily="34" charset="0"/>
                <a:cs typeface="Calibri" panose="020F0502020204030204" pitchFamily="34" charset="0"/>
              </a:rPr>
              <a:t> los </a:t>
            </a:r>
            <a:r>
              <a:rPr lang="en-GB" dirty="0" err="1">
                <a:solidFill>
                  <a:schemeClr val="tx1"/>
                </a:solidFill>
                <a:latin typeface="Calibri" panose="020F0502020204030204" pitchFamily="34" charset="0"/>
                <a:cs typeface="Calibri" panose="020F0502020204030204" pitchFamily="34" charset="0"/>
              </a:rPr>
              <a:t>mejores</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canales</a:t>
            </a:r>
            <a:endParaRPr lang="en-GB"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Social media.</a:t>
            </a:r>
            <a:endParaRPr sz="1600"/>
          </a:p>
          <a:p>
            <a:pPr marL="0" lvl="0" indent="0" algn="l" rtl="0">
              <a:spcBef>
                <a:spcPts val="600"/>
              </a:spcBef>
              <a:spcAft>
                <a:spcPts val="0"/>
              </a:spcAft>
              <a:buNone/>
            </a:pPr>
            <a:endParaRPr sz="1200"/>
          </a:p>
        </p:txBody>
      </p:sp>
      <p:sp>
        <p:nvSpPr>
          <p:cNvPr id="3" name="Rectángulo 2"/>
          <p:cNvSpPr/>
          <p:nvPr/>
        </p:nvSpPr>
        <p:spPr>
          <a:xfrm>
            <a:off x="223442" y="1347795"/>
            <a:ext cx="5892960" cy="523220"/>
          </a:xfrm>
          <a:prstGeom prst="rect">
            <a:avLst/>
          </a:prstGeom>
        </p:spPr>
        <p:txBody>
          <a:bodyPr wrap="none">
            <a:spAutoFit/>
          </a:bodyPr>
          <a:lstStyle/>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Diseño</a:t>
            </a:r>
            <a:r>
              <a:rPr lang="en-GB" dirty="0">
                <a:latin typeface="Calibri" panose="020F0502020204030204" pitchFamily="34" charset="0"/>
                <a:cs typeface="Calibri" panose="020F0502020204030204" pitchFamily="34" charset="0"/>
              </a:rPr>
              <a:t> professional para </a:t>
            </a:r>
            <a:r>
              <a:rPr lang="en-GB" dirty="0" err="1">
                <a:latin typeface="Calibri" panose="020F0502020204030204" pitchFamily="34" charset="0"/>
                <a:cs typeface="Calibri" panose="020F0502020204030204" pitchFamily="34" charset="0"/>
              </a:rPr>
              <a:t>redes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sociales</a:t>
            </a:r>
            <a:r>
              <a:rPr lang="en-GB" dirty="0">
                <a:latin typeface="Calibri" panose="020F0502020204030204" pitchFamily="34" charset="0"/>
                <a:cs typeface="Calibri" panose="020F0502020204030204" pitchFamily="34" charset="0"/>
              </a:rPr>
              <a:t>:</a:t>
            </a:r>
            <a:r>
              <a:rPr lang="en-GB" dirty="0"/>
              <a:t> </a:t>
            </a:r>
            <a:r>
              <a:rPr lang="es-ES" b="1" dirty="0" err="1">
                <a:solidFill>
                  <a:schemeClr val="tx1"/>
                </a:solidFill>
                <a:latin typeface="Calibri" panose="020F0502020204030204" pitchFamily="34" charset="0"/>
                <a:cs typeface="Calibri" panose="020F0502020204030204" pitchFamily="34" charset="0"/>
              </a:rPr>
              <a:t>Canva</a:t>
            </a:r>
            <a:r>
              <a:rPr lang="es-ES" dirty="0">
                <a:solidFill>
                  <a:schemeClr val="tx1"/>
                </a:solidFill>
                <a:latin typeface="Calibri" panose="020F0502020204030204" pitchFamily="34" charset="0"/>
                <a:cs typeface="Calibri" panose="020F0502020204030204" pitchFamily="34" charset="0"/>
              </a:rPr>
              <a:t>. </a:t>
            </a:r>
            <a:r>
              <a:rPr lang="es-ES" dirty="0">
                <a:solidFill>
                  <a:schemeClr val="tx1"/>
                </a:solidFill>
                <a:latin typeface="Calibri" panose="020F0502020204030204" pitchFamily="34" charset="0"/>
                <a:cs typeface="Calibri" panose="020F0502020204030204" pitchFamily="34" charset="0"/>
                <a:hlinkClick r:id="rId3"/>
              </a:rPr>
              <a:t>https://www.canva.com/</a:t>
            </a:r>
            <a:endParaRPr lang="es-ES"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p>
        </p:txBody>
      </p:sp>
      <p:sp>
        <p:nvSpPr>
          <p:cNvPr id="8" name="Rectángulo 7"/>
          <p:cNvSpPr/>
          <p:nvPr/>
        </p:nvSpPr>
        <p:spPr>
          <a:xfrm>
            <a:off x="223441" y="1654646"/>
            <a:ext cx="7229263" cy="954107"/>
          </a:xfrm>
          <a:prstGeom prst="rect">
            <a:avLst/>
          </a:prstGeom>
        </p:spPr>
        <p:txBody>
          <a:bodyPr wrap="square">
            <a:spAutoFit/>
          </a:bodyPr>
          <a:lstStyle/>
          <a:p>
            <a:r>
              <a:rPr lang="es-ES" dirty="0">
                <a:solidFill>
                  <a:schemeClr val="tx1"/>
                </a:solidFill>
                <a:latin typeface="Calibri" panose="020F0502020204030204" pitchFamily="34" charset="0"/>
                <a:cs typeface="Calibri" panose="020F0502020204030204" pitchFamily="34" charset="0"/>
              </a:rPr>
              <a:t>Es la herramienta más conocida y utilizada para crear diseños para redes sociales de forma muy intuitiva.</a:t>
            </a:r>
          </a:p>
          <a:p>
            <a:r>
              <a:rPr lang="es-ES" dirty="0">
                <a:solidFill>
                  <a:schemeClr val="tx1"/>
                </a:solidFill>
                <a:latin typeface="Calibri" panose="020F0502020204030204" pitchFamily="34" charset="0"/>
                <a:cs typeface="Calibri" panose="020F0502020204030204" pitchFamily="34" charset="0"/>
              </a:rPr>
              <a:t>Tiene una interfaz muy fácil de usar y ofrece una gran variedad de recursos como imágenes, plantillas, tipografías, pegatinas, </a:t>
            </a:r>
            <a:r>
              <a:rPr lang="es-ES" dirty="0" err="1">
                <a:solidFill>
                  <a:schemeClr val="tx1"/>
                </a:solidFill>
                <a:latin typeface="Calibri" panose="020F0502020204030204" pitchFamily="34" charset="0"/>
                <a:cs typeface="Calibri" panose="020F0502020204030204" pitchFamily="34" charset="0"/>
              </a:rPr>
              <a:t>etc</a:t>
            </a:r>
            <a:r>
              <a:rPr lang="en-GB" dirty="0">
                <a:latin typeface="Calibri" panose="020F0502020204030204" pitchFamily="34" charset="0"/>
                <a:cs typeface="Calibri" panose="020F0502020204030204" pitchFamily="34" charset="0"/>
              </a:rPr>
              <a:t>.</a:t>
            </a: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10" name="Imagen 9"/>
          <p:cNvPicPr>
            <a:picLocks noChangeAspect="1"/>
          </p:cNvPicPr>
          <p:nvPr/>
        </p:nvPicPr>
        <p:blipFill>
          <a:blip r:embed="rId4"/>
          <a:stretch>
            <a:fillRect/>
          </a:stretch>
        </p:blipFill>
        <p:spPr>
          <a:xfrm>
            <a:off x="3838072" y="2398027"/>
            <a:ext cx="4349625" cy="2256304"/>
          </a:xfrm>
          <a:prstGeom prst="rect">
            <a:avLst/>
          </a:prstGeom>
        </p:spPr>
      </p:pic>
    </p:spTree>
    <p:extLst>
      <p:ext uri="{BB962C8B-B14F-4D97-AF65-F5344CB8AC3E}">
        <p14:creationId xmlns:p14="http://schemas.microsoft.com/office/powerpoint/2010/main" val="101019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1.3.</a:t>
            </a:r>
            <a:r>
              <a:rPr lang="en-GB" sz="1400" dirty="0">
                <a:solidFill>
                  <a:schemeClr val="tx1"/>
                </a:solidFill>
                <a:latin typeface="Calibri" panose="020F0502020204030204" pitchFamily="34" charset="0"/>
                <a:cs typeface="Calibri" panose="020F0502020204030204" pitchFamily="34" charset="0"/>
              </a:rPr>
              <a:t> Social media.</a:t>
            </a:r>
            <a:endParaRPr sz="1600" dirty="0"/>
          </a:p>
          <a:p>
            <a:pPr marL="0" lvl="0" indent="0" algn="l" rtl="0">
              <a:spcBef>
                <a:spcPts val="600"/>
              </a:spcBef>
              <a:spcAft>
                <a:spcPts val="0"/>
              </a:spcAft>
              <a:buNone/>
            </a:pPr>
            <a:endParaRPr sz="1200" dirty="0"/>
          </a:p>
        </p:txBody>
      </p:sp>
      <p:sp>
        <p:nvSpPr>
          <p:cNvPr id="3" name="Rectángulo 2"/>
          <p:cNvSpPr/>
          <p:nvPr/>
        </p:nvSpPr>
        <p:spPr>
          <a:xfrm>
            <a:off x="77975" y="1347795"/>
            <a:ext cx="9148658" cy="523220"/>
          </a:xfrm>
          <a:prstGeom prst="rect">
            <a:avLst/>
          </a:prstGeom>
        </p:spPr>
        <p:txBody>
          <a:bodyPr wrap="none">
            <a:spAutoFit/>
          </a:bodyPr>
          <a:lstStyle/>
          <a:p>
            <a:r>
              <a:rPr lang="es-ES" dirty="0">
                <a:solidFill>
                  <a:schemeClr val="tx1"/>
                </a:solidFill>
                <a:latin typeface="Calibri" panose="020F0502020204030204" pitchFamily="34" charset="0"/>
                <a:cs typeface="Calibri" panose="020F0502020204030204" pitchFamily="34" charset="0"/>
              </a:rPr>
              <a:t>Trabajando con plantillas gratuitas puedes crear una publicación profesional en Facebook o Instagram en 3 sencillos pasos</a:t>
            </a:r>
            <a:r>
              <a:rPr lang="en-GB" dirty="0">
                <a:solidFill>
                  <a:schemeClr val="tx1"/>
                </a:solidFill>
                <a:latin typeface="Calibri" panose="020F0502020204030204" pitchFamily="34" charset="0"/>
                <a:cs typeface="Calibri" panose="020F0502020204030204" pitchFamily="34" charset="0"/>
              </a:rPr>
              <a:t>.</a:t>
            </a:r>
            <a:endParaRPr lang="es-ES"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p>
        </p:txBody>
      </p:sp>
      <p:sp>
        <p:nvSpPr>
          <p:cNvPr id="4" name="Rectángulo 3"/>
          <p:cNvSpPr/>
          <p:nvPr/>
        </p:nvSpPr>
        <p:spPr>
          <a:xfrm>
            <a:off x="5788908" y="2791389"/>
            <a:ext cx="3277719" cy="523220"/>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1. </a:t>
            </a:r>
            <a:r>
              <a:rPr lang="es-ES" dirty="0">
                <a:latin typeface="Calibri" panose="020F0502020204030204" pitchFamily="34" charset="0"/>
                <a:cs typeface="Calibri" panose="020F0502020204030204" pitchFamily="34" charset="0"/>
              </a:rPr>
              <a:t>Selecciona una plantilla relacionada con el tema de tu mensaje</a:t>
            </a:r>
            <a:r>
              <a:rPr lang="en-GB" dirty="0">
                <a:latin typeface="Calibri" panose="020F0502020204030204" pitchFamily="34" charset="0"/>
                <a:cs typeface="Calibri" panose="020F0502020204030204" pitchFamily="34" charset="0"/>
              </a:rPr>
              <a:t>.</a:t>
            </a:r>
          </a:p>
        </p:txBody>
      </p:sp>
      <p:sp>
        <p:nvSpPr>
          <p:cNvPr id="12"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13" name="Imagen 12"/>
          <p:cNvPicPr>
            <a:picLocks noChangeAspect="1"/>
          </p:cNvPicPr>
          <p:nvPr/>
        </p:nvPicPr>
        <p:blipFill>
          <a:blip r:embed="rId3"/>
          <a:stretch>
            <a:fillRect/>
          </a:stretch>
        </p:blipFill>
        <p:spPr>
          <a:xfrm>
            <a:off x="106564" y="1609405"/>
            <a:ext cx="1476512" cy="2971032"/>
          </a:xfrm>
          <a:prstGeom prst="rect">
            <a:avLst/>
          </a:prstGeom>
        </p:spPr>
      </p:pic>
      <p:sp>
        <p:nvSpPr>
          <p:cNvPr id="14" name="Rectángulo redondeado 13"/>
          <p:cNvSpPr/>
          <p:nvPr/>
        </p:nvSpPr>
        <p:spPr>
          <a:xfrm>
            <a:off x="110001" y="1630930"/>
            <a:ext cx="250946" cy="214095"/>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ángulo redondeado 14"/>
          <p:cNvSpPr/>
          <p:nvPr/>
        </p:nvSpPr>
        <p:spPr>
          <a:xfrm>
            <a:off x="419386" y="3135086"/>
            <a:ext cx="584391" cy="495013"/>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echa derecha 15"/>
          <p:cNvSpPr/>
          <p:nvPr/>
        </p:nvSpPr>
        <p:spPr>
          <a:xfrm>
            <a:off x="1141281" y="3314609"/>
            <a:ext cx="1588168" cy="219238"/>
          </a:xfrm>
          <a:prstGeom prst="rightArrow">
            <a:avLst/>
          </a:prstGeom>
          <a:solidFill>
            <a:srgbClr val="BBE863"/>
          </a:solid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echa doblada 16"/>
          <p:cNvSpPr/>
          <p:nvPr/>
        </p:nvSpPr>
        <p:spPr>
          <a:xfrm rot="5400000">
            <a:off x="16736" y="2134293"/>
            <a:ext cx="1320940" cy="515640"/>
          </a:xfrm>
          <a:prstGeom prst="bentArrow">
            <a:avLst/>
          </a:prstGeom>
          <a:solidFill>
            <a:srgbClr val="BBE863"/>
          </a:solid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Imagen 17"/>
          <p:cNvPicPr>
            <a:picLocks noChangeAspect="1"/>
          </p:cNvPicPr>
          <p:nvPr/>
        </p:nvPicPr>
        <p:blipFill>
          <a:blip r:embed="rId4"/>
          <a:stretch>
            <a:fillRect/>
          </a:stretch>
        </p:blipFill>
        <p:spPr>
          <a:xfrm>
            <a:off x="2837202" y="1939246"/>
            <a:ext cx="2843952" cy="2391680"/>
          </a:xfrm>
          <a:prstGeom prst="rect">
            <a:avLst/>
          </a:prstGeom>
        </p:spPr>
      </p:pic>
    </p:spTree>
    <p:extLst>
      <p:ext uri="{BB962C8B-B14F-4D97-AF65-F5344CB8AC3E}">
        <p14:creationId xmlns:p14="http://schemas.microsoft.com/office/powerpoint/2010/main" val="1174480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Social media.</a:t>
            </a:r>
            <a:endParaRPr sz="1600"/>
          </a:p>
          <a:p>
            <a:pPr marL="0" lvl="0" indent="0" algn="l" rtl="0">
              <a:spcBef>
                <a:spcPts val="600"/>
              </a:spcBef>
              <a:spcAft>
                <a:spcPts val="0"/>
              </a:spcAft>
              <a:buNone/>
            </a:pPr>
            <a:endParaRPr sz="1200"/>
          </a:p>
        </p:txBody>
      </p:sp>
      <p:sp>
        <p:nvSpPr>
          <p:cNvPr id="5" name="Rectángulo 4"/>
          <p:cNvSpPr/>
          <p:nvPr/>
        </p:nvSpPr>
        <p:spPr>
          <a:xfrm>
            <a:off x="3774478" y="3204370"/>
            <a:ext cx="4283242" cy="523220"/>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2. </a:t>
            </a:r>
            <a:r>
              <a:rPr lang="es-ES" dirty="0">
                <a:latin typeface="Calibri" panose="020F0502020204030204" pitchFamily="34" charset="0"/>
                <a:cs typeface="Calibri" panose="020F0502020204030204" pitchFamily="34" charset="0"/>
              </a:rPr>
              <a:t>Edita el contenido (imágenes, colores y texto) con sólo hacer clic en los elementos.</a:t>
            </a:r>
            <a:endParaRPr lang="en-GB" dirty="0">
              <a:latin typeface="Calibri" panose="020F0502020204030204" pitchFamily="34" charset="0"/>
              <a:cs typeface="Calibri" panose="020F0502020204030204" pitchFamily="34" charset="0"/>
            </a:endParaRPr>
          </a:p>
        </p:txBody>
      </p:sp>
      <p:sp>
        <p:nvSpPr>
          <p:cNvPr id="16" name="Rectángulo 15"/>
          <p:cNvSpPr/>
          <p:nvPr/>
        </p:nvSpPr>
        <p:spPr>
          <a:xfrm>
            <a:off x="7253816" y="2278364"/>
            <a:ext cx="1717137" cy="307777"/>
          </a:xfrm>
          <a:prstGeom prst="rect">
            <a:avLst/>
          </a:prstGeom>
        </p:spPr>
        <p:txBody>
          <a:bodyPr wrap="none">
            <a:spAutoFit/>
          </a:bodyPr>
          <a:lstStyle/>
          <a:p>
            <a:r>
              <a:rPr lang="en-GB" dirty="0">
                <a:latin typeface="Calibri" panose="020F0502020204030204" pitchFamily="34" charset="0"/>
                <a:cs typeface="Calibri" panose="020F0502020204030204" pitchFamily="34" charset="0"/>
              </a:rPr>
              <a:t>3. </a:t>
            </a:r>
            <a:r>
              <a:rPr lang="en-GB" dirty="0" err="1">
                <a:latin typeface="Calibri" panose="020F0502020204030204" pitchFamily="34" charset="0"/>
                <a:cs typeface="Calibri" panose="020F0502020204030204" pitchFamily="34" charset="0"/>
              </a:rPr>
              <a:t>Publica</a:t>
            </a:r>
            <a:r>
              <a:rPr lang="en-GB" dirty="0">
                <a:latin typeface="Calibri" panose="020F0502020204030204" pitchFamily="34" charset="0"/>
                <a:cs typeface="Calibri" panose="020F0502020204030204" pitchFamily="34" charset="0"/>
              </a:rPr>
              <a:t> el </a:t>
            </a:r>
            <a:r>
              <a:rPr lang="en-GB" dirty="0" err="1">
                <a:latin typeface="Calibri" panose="020F0502020204030204" pitchFamily="34" charset="0"/>
                <a:cs typeface="Calibri" panose="020F0502020204030204" pitchFamily="34" charset="0"/>
              </a:rPr>
              <a:t>mensaje</a:t>
            </a:r>
            <a:endParaRPr lang="en-GB" dirty="0">
              <a:latin typeface="Calibri" panose="020F0502020204030204" pitchFamily="34" charset="0"/>
              <a:cs typeface="Calibri" panose="020F0502020204030204" pitchFamily="34" charset="0"/>
            </a:endParaRPr>
          </a:p>
        </p:txBody>
      </p:sp>
      <p:sp>
        <p:nvSpPr>
          <p:cNvPr id="13"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15" name="Imagen 14"/>
          <p:cNvPicPr>
            <a:picLocks noChangeAspect="1"/>
          </p:cNvPicPr>
          <p:nvPr/>
        </p:nvPicPr>
        <p:blipFill>
          <a:blip r:embed="rId3"/>
          <a:stretch>
            <a:fillRect/>
          </a:stretch>
        </p:blipFill>
        <p:spPr>
          <a:xfrm>
            <a:off x="27122" y="1526292"/>
            <a:ext cx="3637150" cy="3056961"/>
          </a:xfrm>
          <a:prstGeom prst="rect">
            <a:avLst/>
          </a:prstGeom>
        </p:spPr>
      </p:pic>
      <p:pic>
        <p:nvPicPr>
          <p:cNvPr id="18" name="Imagen 17"/>
          <p:cNvPicPr>
            <a:picLocks noChangeAspect="1"/>
          </p:cNvPicPr>
          <p:nvPr/>
        </p:nvPicPr>
        <p:blipFill>
          <a:blip r:embed="rId4"/>
          <a:stretch>
            <a:fillRect/>
          </a:stretch>
        </p:blipFill>
        <p:spPr>
          <a:xfrm>
            <a:off x="3849212" y="1306727"/>
            <a:ext cx="4942204" cy="439129"/>
          </a:xfrm>
          <a:prstGeom prst="rect">
            <a:avLst/>
          </a:prstGeom>
        </p:spPr>
      </p:pic>
      <p:sp>
        <p:nvSpPr>
          <p:cNvPr id="19" name="Rectángulo redondeado 18"/>
          <p:cNvSpPr/>
          <p:nvPr/>
        </p:nvSpPr>
        <p:spPr>
          <a:xfrm>
            <a:off x="1196283" y="1757089"/>
            <a:ext cx="1381912" cy="463597"/>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ángulo redondeado 19"/>
          <p:cNvSpPr/>
          <p:nvPr/>
        </p:nvSpPr>
        <p:spPr>
          <a:xfrm>
            <a:off x="1155032" y="4118238"/>
            <a:ext cx="1505666" cy="323133"/>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Conector recto de flecha 20"/>
          <p:cNvCxnSpPr/>
          <p:nvPr/>
        </p:nvCxnSpPr>
        <p:spPr>
          <a:xfrm flipH="1" flipV="1">
            <a:off x="2695074" y="2220686"/>
            <a:ext cx="1079404" cy="1100104"/>
          </a:xfrm>
          <a:prstGeom prst="straightConnector1">
            <a:avLst/>
          </a:prstGeom>
          <a:ln>
            <a:solidFill>
              <a:srgbClr val="2ABBA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H="1">
            <a:off x="2732542" y="3609974"/>
            <a:ext cx="1004468" cy="611465"/>
          </a:xfrm>
          <a:prstGeom prst="straightConnector1">
            <a:avLst/>
          </a:prstGeom>
          <a:ln>
            <a:solidFill>
              <a:srgbClr val="2ABBAD"/>
            </a:solidFill>
            <a:tailEnd type="triangle"/>
          </a:ln>
        </p:spPr>
        <p:style>
          <a:lnRef idx="1">
            <a:schemeClr val="accent1"/>
          </a:lnRef>
          <a:fillRef idx="0">
            <a:schemeClr val="accent1"/>
          </a:fillRef>
          <a:effectRef idx="0">
            <a:schemeClr val="accent1"/>
          </a:effectRef>
          <a:fontRef idx="minor">
            <a:schemeClr val="tx1"/>
          </a:fontRef>
        </p:style>
      </p:cxnSp>
      <p:sp>
        <p:nvSpPr>
          <p:cNvPr id="23" name="Flecha derecha 22"/>
          <p:cNvSpPr/>
          <p:nvPr/>
        </p:nvSpPr>
        <p:spPr>
          <a:xfrm rot="16200000">
            <a:off x="7583332" y="1988887"/>
            <a:ext cx="330009" cy="231799"/>
          </a:xfrm>
          <a:prstGeom prst="rightArrow">
            <a:avLst>
              <a:gd name="adj1" fmla="val 50000"/>
              <a:gd name="adj2" fmla="val 73728"/>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7666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2.1</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Cómo</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desarrollar</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una</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estrategia</a:t>
            </a:r>
            <a:r>
              <a:rPr lang="en-GB" sz="1400" dirty="0">
                <a:solidFill>
                  <a:schemeClr val="tx1"/>
                </a:solidFill>
                <a:latin typeface="Calibri" panose="020F0502020204030204" pitchFamily="34" charset="0"/>
                <a:cs typeface="Calibri" panose="020F0502020204030204" pitchFamily="34" charset="0"/>
              </a:rPr>
              <a:t> social media</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200" dirty="0"/>
              <a:t>Unidad 2. </a:t>
            </a:r>
            <a:r>
              <a:rPr lang="en-GB" b="0" dirty="0" err="1">
                <a:solidFill>
                  <a:schemeClr val="tx1"/>
                </a:solidFill>
                <a:latin typeface="Calibri" panose="020F0502020204030204" pitchFamily="34" charset="0"/>
                <a:cs typeface="Calibri" panose="020F0502020204030204" pitchFamily="34" charset="0"/>
              </a:rPr>
              <a:t>Estrategia</a:t>
            </a:r>
            <a:r>
              <a:rPr lang="en-GB"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195941" y="1473586"/>
            <a:ext cx="7043632" cy="2246769"/>
          </a:xfrm>
          <a:prstGeom prst="rect">
            <a:avLst/>
          </a:prstGeom>
        </p:spPr>
        <p:txBody>
          <a:bodyPr wrap="square">
            <a:spAutoFit/>
          </a:bodyPr>
          <a:lstStyle/>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Identifica</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tus</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metas</a:t>
            </a:r>
            <a:r>
              <a:rPr lang="en-GB" b="1"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No te olvides de establecer objetivos medibles</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Investiga</a:t>
            </a:r>
            <a:r>
              <a:rPr lang="en-GB" b="1" dirty="0">
                <a:latin typeface="Calibri" panose="020F0502020204030204" pitchFamily="34" charset="0"/>
                <a:cs typeface="Calibri" panose="020F0502020204030204" pitchFamily="34" charset="0"/>
              </a:rPr>
              <a:t> e </a:t>
            </a:r>
            <a:r>
              <a:rPr lang="en-GB" b="1" dirty="0" err="1">
                <a:latin typeface="Calibri" panose="020F0502020204030204" pitchFamily="34" charset="0"/>
                <a:cs typeface="Calibri" panose="020F0502020204030204" pitchFamily="34" charset="0"/>
              </a:rPr>
              <a:t>identifica</a:t>
            </a:r>
            <a:r>
              <a:rPr lang="en-GB" b="1" dirty="0">
                <a:latin typeface="Calibri" panose="020F0502020204030204" pitchFamily="34" charset="0"/>
                <a:cs typeface="Calibri" panose="020F0502020204030204" pitchFamily="34" charset="0"/>
              </a:rPr>
              <a:t> a </a:t>
            </a:r>
            <a:r>
              <a:rPr lang="en-GB" b="1" dirty="0" err="1">
                <a:latin typeface="Calibri" panose="020F0502020204030204" pitchFamily="34" charset="0"/>
                <a:cs typeface="Calibri" panose="020F0502020204030204" pitchFamily="34" charset="0"/>
              </a:rPr>
              <a:t>tu</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público</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objetivo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Conoce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todo</a:t>
            </a:r>
            <a:r>
              <a:rPr lang="en-GB" dirty="0">
                <a:latin typeface="Calibri" panose="020F0502020204030204" pitchFamily="34" charset="0"/>
                <a:cs typeface="Calibri" panose="020F0502020204030204" pitchFamily="34" charset="0"/>
              </a:rPr>
              <a:t> lo que </a:t>
            </a:r>
            <a:r>
              <a:rPr lang="en-GB" dirty="0" err="1">
                <a:latin typeface="Calibri" panose="020F0502020204030204" pitchFamily="34" charset="0"/>
                <a:cs typeface="Calibri" panose="020F0502020204030204" pitchFamily="34" charset="0"/>
              </a:rPr>
              <a:t>puedas</a:t>
            </a:r>
            <a:r>
              <a:rPr lang="en-GB" dirty="0">
                <a:latin typeface="Calibri" panose="020F0502020204030204" pitchFamily="34" charset="0"/>
                <a:cs typeface="Calibri" panose="020F0502020204030204" pitchFamily="34" charset="0"/>
              </a:rPr>
              <a:t> de </a:t>
            </a:r>
            <a:r>
              <a:rPr lang="en-GB" dirty="0" err="1">
                <a:latin typeface="Calibri" panose="020F0502020204030204" pitchFamily="34" charset="0"/>
                <a:cs typeface="Calibri" panose="020F0502020204030204" pitchFamily="34" charset="0"/>
              </a:rPr>
              <a:t>ellos</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Conoce</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tu</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estrategia</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competitiva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Imita</a:t>
            </a:r>
            <a:r>
              <a:rPr lang="en-GB" dirty="0">
                <a:latin typeface="Calibri" panose="020F0502020204030204" pitchFamily="34" charset="0"/>
                <a:cs typeface="Calibri" panose="020F0502020204030204" pitchFamily="34" charset="0"/>
              </a:rPr>
              <a:t> lo que </a:t>
            </a:r>
            <a:r>
              <a:rPr lang="en-GB" dirty="0" err="1">
                <a:latin typeface="Calibri" panose="020F0502020204030204" pitchFamily="34" charset="0"/>
                <a:cs typeface="Calibri" panose="020F0502020204030204" pitchFamily="34" charset="0"/>
              </a:rPr>
              <a:t>funciona</a:t>
            </a:r>
            <a:r>
              <a:rPr lang="en-GB" dirty="0">
                <a:latin typeface="Calibri" panose="020F0502020204030204" pitchFamily="34" charset="0"/>
                <a:cs typeface="Calibri" panose="020F0502020204030204" pitchFamily="34" charset="0"/>
              </a:rPr>
              <a:t>.</a:t>
            </a:r>
            <a:endParaRPr lang="en-GB" dirty="0">
              <a:solidFill>
                <a:srgbClr val="FF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Crea</a:t>
            </a:r>
            <a:r>
              <a:rPr lang="en-GB" b="1" dirty="0">
                <a:latin typeface="Calibri" panose="020F0502020204030204" pitchFamily="34" charset="0"/>
                <a:cs typeface="Calibri" panose="020F0502020204030204" pitchFamily="34" charset="0"/>
              </a:rPr>
              <a:t> un </a:t>
            </a:r>
            <a:r>
              <a:rPr lang="en-GB" b="1" dirty="0" err="1">
                <a:latin typeface="Calibri" panose="020F0502020204030204" pitchFamily="34" charset="0"/>
                <a:cs typeface="Calibri" panose="020F0502020204030204" pitchFamily="34" charset="0"/>
              </a:rPr>
              <a:t>calendario</a:t>
            </a:r>
            <a:r>
              <a:rPr lang="en-GB" b="1" dirty="0">
                <a:latin typeface="Calibri" panose="020F0502020204030204" pitchFamily="34" charset="0"/>
                <a:cs typeface="Calibri" panose="020F0502020204030204" pitchFamily="34" charset="0"/>
              </a:rPr>
              <a:t> social media</a:t>
            </a:r>
          </a:p>
          <a:p>
            <a:pPr marL="285750" indent="-28575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Se </a:t>
            </a:r>
            <a:r>
              <a:rPr lang="en-GB" b="1" dirty="0" err="1">
                <a:latin typeface="Calibri" panose="020F0502020204030204" pitchFamily="34" charset="0"/>
                <a:cs typeface="Calibri" panose="020F0502020204030204" pitchFamily="34" charset="0"/>
              </a:rPr>
              <a:t>creativo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como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sabes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puedes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usar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herramientas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conocidas</a:t>
            </a:r>
            <a:r>
              <a:rPr lang="en-GB" dirty="0">
                <a:latin typeface="Calibri" panose="020F0502020204030204" pitchFamily="34" charset="0"/>
                <a:cs typeface="Calibri" panose="020F0502020204030204" pitchFamily="34" charset="0"/>
              </a:rPr>
              <a:t> gratis para </a:t>
            </a:r>
            <a:r>
              <a:rPr lang="en-GB" dirty="0" err="1">
                <a:latin typeface="Calibri" panose="020F0502020204030204" pitchFamily="34" charset="0"/>
                <a:cs typeface="Calibri" panose="020F0502020204030204" pitchFamily="34" charset="0"/>
              </a:rPr>
              <a:t>mejorar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publicaciones</a:t>
            </a:r>
            <a:r>
              <a:rPr lang="en-GB" dirty="0">
                <a:latin typeface="Calibri" panose="020F0502020204030204" pitchFamily="34" charset="0"/>
                <a:cs typeface="Calibri" panose="020F0502020204030204" pitchFamily="34" charset="0"/>
              </a:rPr>
              <a:t>.</a:t>
            </a:r>
          </a:p>
        </p:txBody>
      </p:sp>
      <p:pic>
        <p:nvPicPr>
          <p:cNvPr id="6" name="Imagen 5"/>
          <p:cNvPicPr>
            <a:picLocks noChangeAspect="1"/>
          </p:cNvPicPr>
          <p:nvPr/>
        </p:nvPicPr>
        <p:blipFill>
          <a:blip r:embed="rId3"/>
          <a:stretch>
            <a:fillRect/>
          </a:stretch>
        </p:blipFill>
        <p:spPr>
          <a:xfrm>
            <a:off x="7625989" y="3152802"/>
            <a:ext cx="1518011" cy="1045517"/>
          </a:xfrm>
          <a:prstGeom prst="rect">
            <a:avLst/>
          </a:prstGeom>
        </p:spPr>
      </p:pic>
    </p:spTree>
    <p:extLst>
      <p:ext uri="{BB962C8B-B14F-4D97-AF65-F5344CB8AC3E}">
        <p14:creationId xmlns:p14="http://schemas.microsoft.com/office/powerpoint/2010/main" val="3147092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2.2</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Elegir</a:t>
            </a:r>
            <a:r>
              <a:rPr lang="en-GB" sz="1400" dirty="0">
                <a:solidFill>
                  <a:schemeClr val="tx1"/>
                </a:solidFill>
                <a:latin typeface="Calibri" panose="020F0502020204030204" pitchFamily="34" charset="0"/>
                <a:cs typeface="Calibri" panose="020F0502020204030204" pitchFamily="34" charset="0"/>
              </a:rPr>
              <a:t> el </a:t>
            </a:r>
            <a:r>
              <a:rPr lang="en-GB" sz="1400" dirty="0" err="1">
                <a:solidFill>
                  <a:schemeClr val="tx1"/>
                </a:solidFill>
                <a:latin typeface="Calibri" panose="020F0502020204030204" pitchFamily="34" charset="0"/>
                <a:cs typeface="Calibri" panose="020F0502020204030204" pitchFamily="34" charset="0"/>
              </a:rPr>
              <a:t>mejor</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formato</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200" dirty="0"/>
              <a:t>Unidad 2. </a:t>
            </a:r>
            <a:r>
              <a:rPr lang="en-GB" b="0" dirty="0" err="1">
                <a:solidFill>
                  <a:schemeClr val="tx1"/>
                </a:solidFill>
                <a:latin typeface="Calibri" panose="020F0502020204030204" pitchFamily="34" charset="0"/>
                <a:cs typeface="Calibri" panose="020F0502020204030204" pitchFamily="34" charset="0"/>
              </a:rPr>
              <a:t>Estrategia</a:t>
            </a:r>
            <a:r>
              <a:rPr lang="en-GB"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209691" y="1443772"/>
            <a:ext cx="8411793" cy="2031325"/>
          </a:xfrm>
          <a:prstGeom prst="rect">
            <a:avLst/>
          </a:prstGeom>
        </p:spPr>
        <p:txBody>
          <a:bodyPr wrap="square">
            <a:spAutoFit/>
          </a:bodyPr>
          <a:lstStyle/>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Mensajes</a:t>
            </a:r>
            <a:r>
              <a:rPr lang="en-GB" b="1" dirty="0">
                <a:latin typeface="Calibri" panose="020F0502020204030204" pitchFamily="34" charset="0"/>
                <a:cs typeface="Calibri" panose="020F0502020204030204" pitchFamily="34" charset="0"/>
              </a:rPr>
              <a:t>/ post </a:t>
            </a:r>
            <a:r>
              <a:rPr lang="en-GB" b="1" dirty="0" err="1">
                <a:latin typeface="Calibri" panose="020F0502020204030204" pitchFamily="34" charset="0"/>
                <a:cs typeface="Calibri" panose="020F0502020204030204" pitchFamily="34" charset="0"/>
              </a:rPr>
              <a:t>en</a:t>
            </a:r>
            <a:r>
              <a:rPr lang="en-GB" b="1" dirty="0">
                <a:latin typeface="Calibri" panose="020F0502020204030204" pitchFamily="34" charset="0"/>
                <a:cs typeface="Calibri" panose="020F0502020204030204" pitchFamily="34" charset="0"/>
              </a:rPr>
              <a:t> un blog: </a:t>
            </a:r>
            <a:r>
              <a:rPr lang="es-ES" dirty="0">
                <a:latin typeface="Calibri" panose="020F0502020204030204" pitchFamily="34" charset="0"/>
                <a:cs typeface="Calibri" panose="020F0502020204030204" pitchFamily="34" charset="0"/>
              </a:rPr>
              <a:t>Estas publicaciones muestran los conocimientos y la experiencia de tu empresa, lo que puede ayudarte a aumentar tu credibilidad y reputación. Las publicaciones en blogs son fáciles de producir y eficaces para impulsar el SEO.</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Mensajes</a:t>
            </a:r>
            <a:r>
              <a:rPr lang="en-GB" b="1" dirty="0">
                <a:latin typeface="Calibri" panose="020F0502020204030204" pitchFamily="34" charset="0"/>
                <a:cs typeface="Calibri" panose="020F0502020204030204" pitchFamily="34" charset="0"/>
              </a:rPr>
              <a:t>/ post social media: </a:t>
            </a:r>
            <a:r>
              <a:rPr lang="es-ES" dirty="0">
                <a:latin typeface="Calibri" panose="020F0502020204030204" pitchFamily="34" charset="0"/>
                <a:cs typeface="Calibri" panose="020F0502020204030204" pitchFamily="34" charset="0"/>
              </a:rPr>
              <a:t>La forma más rápida y sencilla de llegar a tus seguidores. Un contenido excelente puede hacerse viral y atraer a nuevos seguidores y clientes</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Video: </a:t>
            </a:r>
            <a:r>
              <a:rPr lang="es-ES" dirty="0">
                <a:latin typeface="Calibri" panose="020F0502020204030204" pitchFamily="34" charset="0"/>
                <a:cs typeface="Calibri" panose="020F0502020204030204" pitchFamily="34" charset="0"/>
              </a:rPr>
              <a:t>Gracias a los </a:t>
            </a:r>
            <a:r>
              <a:rPr lang="es-ES" dirty="0" err="1">
                <a:latin typeface="Calibri" panose="020F0502020204030204" pitchFamily="34" charset="0"/>
                <a:cs typeface="Calibri" panose="020F0502020204030204" pitchFamily="34" charset="0"/>
              </a:rPr>
              <a:t>smartphones</a:t>
            </a:r>
            <a:r>
              <a:rPr lang="es-ES" dirty="0">
                <a:latin typeface="Calibri" panose="020F0502020204030204" pitchFamily="34" charset="0"/>
                <a:cs typeface="Calibri" panose="020F0502020204030204" pitchFamily="34" charset="0"/>
              </a:rPr>
              <a:t>, grabar vídeos nunca ha sido tan fácil. El algoritmo de Facebook les da prioridad, y pueden ser una forma divertida de mostrar tus productos</a:t>
            </a:r>
            <a:r>
              <a:rPr lang="en-GB"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45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2.2</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Elegir</a:t>
            </a:r>
            <a:r>
              <a:rPr lang="en-GB" sz="1400" dirty="0">
                <a:solidFill>
                  <a:schemeClr val="tx1"/>
                </a:solidFill>
                <a:latin typeface="Calibri" panose="020F0502020204030204" pitchFamily="34" charset="0"/>
                <a:cs typeface="Calibri" panose="020F0502020204030204" pitchFamily="34" charset="0"/>
              </a:rPr>
              <a:t> el </a:t>
            </a:r>
            <a:r>
              <a:rPr lang="en-GB" sz="1400" dirty="0" err="1">
                <a:solidFill>
                  <a:schemeClr val="tx1"/>
                </a:solidFill>
                <a:latin typeface="Calibri" panose="020F0502020204030204" pitchFamily="34" charset="0"/>
                <a:cs typeface="Calibri" panose="020F0502020204030204" pitchFamily="34" charset="0"/>
              </a:rPr>
              <a:t>mejor</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formato</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200" dirty="0"/>
              <a:t>Unidad 2. </a:t>
            </a:r>
            <a:r>
              <a:rPr lang="en-GB" b="0" dirty="0" err="1">
                <a:solidFill>
                  <a:schemeClr val="tx1"/>
                </a:solidFill>
                <a:latin typeface="Calibri" panose="020F0502020204030204" pitchFamily="34" charset="0"/>
                <a:cs typeface="Calibri" panose="020F0502020204030204" pitchFamily="34" charset="0"/>
              </a:rPr>
              <a:t>Estrategia</a:t>
            </a:r>
            <a:r>
              <a:rPr lang="en-GB"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216567" y="1457527"/>
            <a:ext cx="8411793" cy="1815882"/>
          </a:xfrm>
          <a:prstGeom prst="rect">
            <a:avLst/>
          </a:prstGeom>
        </p:spPr>
        <p:txBody>
          <a:bodyPr wrap="square">
            <a:spAutoFit/>
          </a:bodyPr>
          <a:lstStyle/>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Infografías</a:t>
            </a:r>
            <a:r>
              <a:rPr lang="en-GB" b="1"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Son ideales para representar datos en un formato fácil de entender. Las infografías son un formato de contenido popular para compartir en las redes sociales</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Imágenes</a:t>
            </a:r>
            <a:r>
              <a:rPr lang="en-GB" b="1"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Las buenas imágenes aumentan el compromiso y hacen que sus clientes aprecien tu marca. En Internet puedes encontrar bancos de imágenes gratuitos de alta calidad.</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Comentarios</a:t>
            </a:r>
            <a:r>
              <a:rPr lang="en-GB" b="1" dirty="0">
                <a:latin typeface="Calibri" panose="020F0502020204030204" pitchFamily="34" charset="0"/>
                <a:cs typeface="Calibri" panose="020F0502020204030204" pitchFamily="34" charset="0"/>
              </a:rPr>
              <a:t> y </a:t>
            </a:r>
            <a:r>
              <a:rPr lang="en-GB" b="1" dirty="0" err="1">
                <a:latin typeface="Calibri" panose="020F0502020204030204" pitchFamily="34" charset="0"/>
                <a:cs typeface="Calibri" panose="020F0502020204030204" pitchFamily="34" charset="0"/>
              </a:rPr>
              <a:t>reseñas</a:t>
            </a: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L</a:t>
            </a:r>
            <a:r>
              <a:rPr lang="es-ES" dirty="0">
                <a:latin typeface="Calibri" panose="020F0502020204030204" pitchFamily="34" charset="0"/>
                <a:cs typeface="Calibri" panose="020F0502020204030204" pitchFamily="34" charset="0"/>
              </a:rPr>
              <a:t>as opiniones y los comentarios son valiosos porque la gente confía en ellos. Pueden ser útiles para tu negocio. Debes estar preparado para gestionar y aceptar las críticas.</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0487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2.3</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Elegir</a:t>
            </a:r>
            <a:r>
              <a:rPr lang="en-GB" sz="1400" dirty="0">
                <a:solidFill>
                  <a:schemeClr val="tx1"/>
                </a:solidFill>
                <a:latin typeface="Calibri" panose="020F0502020204030204" pitchFamily="34" charset="0"/>
                <a:cs typeface="Calibri" panose="020F0502020204030204" pitchFamily="34" charset="0"/>
              </a:rPr>
              <a:t> los </a:t>
            </a:r>
            <a:r>
              <a:rPr lang="en-GB" sz="1400" dirty="0" err="1">
                <a:solidFill>
                  <a:schemeClr val="tx1"/>
                </a:solidFill>
                <a:latin typeface="Calibri" panose="020F0502020204030204" pitchFamily="34" charset="0"/>
                <a:cs typeface="Calibri" panose="020F0502020204030204" pitchFamily="34" charset="0"/>
              </a:rPr>
              <a:t>mejores</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canales</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200" dirty="0"/>
              <a:t>Unidad 2. </a:t>
            </a:r>
            <a:r>
              <a:rPr lang="en-GB" b="0" dirty="0" err="1">
                <a:solidFill>
                  <a:schemeClr val="tx1"/>
                </a:solidFill>
                <a:latin typeface="Calibri" panose="020F0502020204030204" pitchFamily="34" charset="0"/>
                <a:cs typeface="Calibri" panose="020F0502020204030204" pitchFamily="34" charset="0"/>
              </a:rPr>
              <a:t>Estrategia</a:t>
            </a:r>
            <a:r>
              <a:rPr lang="en-GB"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216567" y="1512528"/>
            <a:ext cx="8411793" cy="2031325"/>
          </a:xfrm>
          <a:prstGeom prst="rect">
            <a:avLst/>
          </a:prstGeom>
        </p:spPr>
        <p:txBody>
          <a:bodyPr wrap="square">
            <a:spAutoFit/>
          </a:bodyPr>
          <a:lstStyle/>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Mensajes</a:t>
            </a:r>
            <a:r>
              <a:rPr lang="en-GB" b="1" dirty="0">
                <a:latin typeface="Calibri" panose="020F0502020204030204" pitchFamily="34" charset="0"/>
                <a:cs typeface="Calibri" panose="020F0502020204030204" pitchFamily="34" charset="0"/>
              </a:rPr>
              <a:t>/ post </a:t>
            </a:r>
            <a:r>
              <a:rPr lang="en-GB" b="1" dirty="0" err="1">
                <a:latin typeface="Calibri" panose="020F0502020204030204" pitchFamily="34" charset="0"/>
                <a:cs typeface="Calibri" panose="020F0502020204030204" pitchFamily="34" charset="0"/>
              </a:rPr>
              <a:t>en</a:t>
            </a:r>
            <a:r>
              <a:rPr lang="en-GB" b="1" dirty="0">
                <a:latin typeface="Calibri" panose="020F0502020204030204" pitchFamily="34" charset="0"/>
                <a:cs typeface="Calibri" panose="020F0502020204030204" pitchFamily="34" charset="0"/>
              </a:rPr>
              <a:t> un blog </a:t>
            </a:r>
            <a:r>
              <a:rPr lang="en-GB" b="1" dirty="0">
                <a:solidFill>
                  <a:schemeClr val="tx1"/>
                </a:solidFill>
                <a:latin typeface="Calibri" panose="020F0502020204030204" pitchFamily="34" charset="0"/>
                <a:cs typeface="Calibri" panose="020F0502020204030204" pitchFamily="34" charset="0"/>
              </a:rPr>
              <a:t>: </a:t>
            </a:r>
            <a:r>
              <a:rPr lang="es-ES" dirty="0">
                <a:solidFill>
                  <a:schemeClr val="tx1"/>
                </a:solidFill>
                <a:latin typeface="Calibri" panose="020F0502020204030204" pitchFamily="34" charset="0"/>
                <a:cs typeface="Calibri" panose="020F0502020204030204" pitchFamily="34" charset="0"/>
              </a:rPr>
              <a:t>El mejor canal es tu propio blog. En esta unidad has aprendido a crearlo fácilmente y de forma gratuita. Para potenciar su eficacia, debes publicar reseñas en tus redes sociales y enlazarlas a cada post.</a:t>
            </a:r>
          </a:p>
          <a:p>
            <a:endParaRPr lang="en-GB"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Mensajes</a:t>
            </a:r>
            <a:r>
              <a:rPr lang="en-GB" b="1" dirty="0">
                <a:latin typeface="Calibri" panose="020F0502020204030204" pitchFamily="34" charset="0"/>
                <a:cs typeface="Calibri" panose="020F0502020204030204" pitchFamily="34" charset="0"/>
              </a:rPr>
              <a:t>/ post social media </a:t>
            </a:r>
            <a:r>
              <a:rPr lang="en-GB" b="1" dirty="0">
                <a:solidFill>
                  <a:schemeClr val="tx1"/>
                </a:solidFill>
                <a:latin typeface="Calibri" panose="020F0502020204030204" pitchFamily="34" charset="0"/>
                <a:cs typeface="Calibri" panose="020F0502020204030204" pitchFamily="34" charset="0"/>
              </a:rPr>
              <a:t>: </a:t>
            </a:r>
            <a:r>
              <a:rPr lang="es-ES" dirty="0">
                <a:solidFill>
                  <a:schemeClr val="tx1"/>
                </a:solidFill>
                <a:latin typeface="Calibri" panose="020F0502020204030204" pitchFamily="34" charset="0"/>
                <a:cs typeface="Calibri" panose="020F0502020204030204" pitchFamily="34" charset="0"/>
              </a:rPr>
              <a:t>Facebook e Instagram serán tus principales aliados. Herramientas como </a:t>
            </a:r>
            <a:r>
              <a:rPr lang="es-ES" dirty="0" err="1">
                <a:solidFill>
                  <a:schemeClr val="tx1"/>
                </a:solidFill>
                <a:latin typeface="Calibri" panose="020F0502020204030204" pitchFamily="34" charset="0"/>
                <a:cs typeface="Calibri" panose="020F0502020204030204" pitchFamily="34" charset="0"/>
              </a:rPr>
              <a:t>Canva</a:t>
            </a:r>
            <a:r>
              <a:rPr lang="es-ES" dirty="0">
                <a:solidFill>
                  <a:schemeClr val="tx1"/>
                </a:solidFill>
                <a:latin typeface="Calibri" panose="020F0502020204030204" pitchFamily="34" charset="0"/>
                <a:cs typeface="Calibri" panose="020F0502020204030204" pitchFamily="34" charset="0"/>
              </a:rPr>
              <a:t> darán un aspecto muy profesional a tus publicaciones</a:t>
            </a:r>
            <a:r>
              <a:rPr lang="en-GB" dirty="0">
                <a:solidFill>
                  <a:schemeClr val="tx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chemeClr val="tx1"/>
                </a:solidFill>
                <a:latin typeface="Calibri" panose="020F0502020204030204" pitchFamily="34" charset="0"/>
                <a:cs typeface="Calibri" panose="020F0502020204030204" pitchFamily="34" charset="0"/>
              </a:rPr>
              <a:t>Videos: </a:t>
            </a:r>
            <a:r>
              <a:rPr lang="es-ES" dirty="0">
                <a:solidFill>
                  <a:schemeClr val="tx1"/>
                </a:solidFill>
                <a:latin typeface="Calibri" panose="020F0502020204030204" pitchFamily="34" charset="0"/>
                <a:cs typeface="Calibri" panose="020F0502020204030204" pitchFamily="34" charset="0"/>
              </a:rPr>
              <a:t>En Facebook e Instagram puedes publicar fácilmente vídeos relacionados con tus productos o servicios. Otra opción gratuita y muy sencilla es crear tu canal de YouTube</a:t>
            </a:r>
            <a:r>
              <a:rPr lang="en-GB"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2106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2.3</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Elegir</a:t>
            </a:r>
            <a:r>
              <a:rPr lang="en-GB" sz="1400" dirty="0">
                <a:solidFill>
                  <a:schemeClr val="tx1"/>
                </a:solidFill>
                <a:latin typeface="Calibri" panose="020F0502020204030204" pitchFamily="34" charset="0"/>
                <a:cs typeface="Calibri" panose="020F0502020204030204" pitchFamily="34" charset="0"/>
              </a:rPr>
              <a:t> los </a:t>
            </a:r>
            <a:r>
              <a:rPr lang="en-GB" sz="1400" dirty="0" err="1">
                <a:solidFill>
                  <a:schemeClr val="tx1"/>
                </a:solidFill>
                <a:latin typeface="Calibri" panose="020F0502020204030204" pitchFamily="34" charset="0"/>
                <a:cs typeface="Calibri" panose="020F0502020204030204" pitchFamily="34" charset="0"/>
              </a:rPr>
              <a:t>mejores</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canales</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200" dirty="0"/>
              <a:t>Unidad 2. </a:t>
            </a:r>
            <a:r>
              <a:rPr lang="en-GB" b="0" dirty="0" err="1">
                <a:solidFill>
                  <a:schemeClr val="tx1"/>
                </a:solidFill>
                <a:latin typeface="Calibri" panose="020F0502020204030204" pitchFamily="34" charset="0"/>
                <a:cs typeface="Calibri" panose="020F0502020204030204" pitchFamily="34" charset="0"/>
              </a:rPr>
              <a:t>Estrategia</a:t>
            </a:r>
            <a:r>
              <a:rPr lang="en-GB"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216567" y="1457527"/>
            <a:ext cx="8411793" cy="1600438"/>
          </a:xfrm>
          <a:prstGeom prst="rect">
            <a:avLst/>
          </a:prstGeom>
        </p:spPr>
        <p:txBody>
          <a:bodyPr wrap="square">
            <a:spAutoFit/>
          </a:bodyPr>
          <a:lstStyle/>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Infografías</a:t>
            </a:r>
            <a:r>
              <a:rPr lang="en-GB" b="1" dirty="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Facebook y </a:t>
            </a:r>
            <a:r>
              <a:rPr lang="en-GB" dirty="0" err="1">
                <a:latin typeface="Calibri" panose="020F0502020204030204" pitchFamily="34" charset="0"/>
                <a:cs typeface="Calibri" panose="020F0502020204030204" pitchFamily="34" charset="0"/>
              </a:rPr>
              <a:t>Linkedin</a:t>
            </a:r>
            <a:r>
              <a:rPr lang="en-GB" dirty="0">
                <a:latin typeface="Calibri" panose="020F0502020204030204" pitchFamily="34" charset="0"/>
                <a:cs typeface="Calibri" panose="020F0502020204030204" pitchFamily="34" charset="0"/>
              </a:rPr>
              <a:t> son </a:t>
            </a:r>
            <a:r>
              <a:rPr lang="en-GB" dirty="0" err="1">
                <a:latin typeface="Calibri" panose="020F0502020204030204" pitchFamily="34" charset="0"/>
                <a:cs typeface="Calibri" panose="020F0502020204030204" pitchFamily="34" charset="0"/>
              </a:rPr>
              <a:t>excelentes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opciones</a:t>
            </a:r>
            <a:r>
              <a:rPr lang="en-GB" dirty="0">
                <a:latin typeface="Calibri" panose="020F0502020204030204" pitchFamily="34" charset="0"/>
                <a:cs typeface="Calibri" panose="020F0502020204030204" pitchFamily="34" charset="0"/>
              </a:rPr>
              <a:t> para </a:t>
            </a:r>
            <a:r>
              <a:rPr lang="en-GB" dirty="0" err="1">
                <a:latin typeface="Calibri" panose="020F0502020204030204" pitchFamily="34" charset="0"/>
                <a:cs typeface="Calibri" panose="020F0502020204030204" pitchFamily="34" charset="0"/>
              </a:rPr>
              <a:t>infografía</a:t>
            </a:r>
            <a:r>
              <a:rPr lang="en-GB" dirty="0">
                <a:latin typeface="Calibri" panose="020F0502020204030204" pitchFamily="34" charset="0"/>
                <a:cs typeface="Calibri" panose="020F0502020204030204" pitchFamily="34" charset="0"/>
              </a:rPr>
              <a:t>. Twitter </a:t>
            </a:r>
            <a:r>
              <a:rPr lang="en-GB" dirty="0" err="1">
                <a:latin typeface="Calibri" panose="020F0502020204030204" pitchFamily="34" charset="0"/>
                <a:cs typeface="Calibri" panose="020F0502020204030204" pitchFamily="34" charset="0"/>
              </a:rPr>
              <a:t>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una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opción</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alternativa</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Imágenes</a:t>
            </a: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La </a:t>
            </a:r>
            <a:r>
              <a:rPr lang="en-GB" dirty="0" err="1">
                <a:latin typeface="Calibri" panose="020F0502020204030204" pitchFamily="34" charset="0"/>
                <a:cs typeface="Calibri" panose="020F0502020204030204" pitchFamily="34" charset="0"/>
              </a:rPr>
              <a:t>mejor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opción</a:t>
            </a:r>
            <a:r>
              <a:rPr lang="en-GB" dirty="0">
                <a:latin typeface="Calibri" panose="020F0502020204030204" pitchFamily="34" charset="0"/>
                <a:cs typeface="Calibri" panose="020F0502020204030204" pitchFamily="34" charset="0"/>
              </a:rPr>
              <a:t> para </a:t>
            </a:r>
            <a:r>
              <a:rPr lang="en-GB" dirty="0" err="1">
                <a:latin typeface="Calibri" panose="020F0502020204030204" pitchFamily="34" charset="0"/>
                <a:cs typeface="Calibri" panose="020F0502020204030204" pitchFamily="34" charset="0"/>
              </a:rPr>
              <a:t>postear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imágenes</a:t>
            </a:r>
            <a:r>
              <a:rPr lang="en-GB" dirty="0">
                <a:latin typeface="Calibri" panose="020F0502020204030204" pitchFamily="34" charset="0"/>
                <a:cs typeface="Calibri" panose="020F0502020204030204" pitchFamily="34" charset="0"/>
              </a:rPr>
              <a:t> son Instagram y Pinterest, </a:t>
            </a:r>
            <a:r>
              <a:rPr lang="en-GB" dirty="0" err="1">
                <a:latin typeface="Calibri" panose="020F0502020204030204" pitchFamily="34" charset="0"/>
                <a:cs typeface="Calibri" panose="020F0502020204030204" pitchFamily="34" charset="0"/>
              </a:rPr>
              <a:t>los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puedes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combinar</a:t>
            </a:r>
            <a:r>
              <a:rPr lang="en-GB" dirty="0">
                <a:latin typeface="Calibri" panose="020F0502020204030204" pitchFamily="34" charset="0"/>
                <a:cs typeface="Calibri" panose="020F0502020204030204" pitchFamily="34" charset="0"/>
              </a:rPr>
              <a:t> con </a:t>
            </a:r>
            <a:r>
              <a:rPr lang="en-GB" dirty="0" err="1">
                <a:latin typeface="Calibri" panose="020F0502020204030204" pitchFamily="34" charset="0"/>
                <a:cs typeface="Calibri" panose="020F0502020204030204" pitchFamily="34" charset="0"/>
              </a:rPr>
              <a:t>los</a:t>
            </a:r>
            <a:r>
              <a:rPr lang="en-GB" dirty="0">
                <a:latin typeface="Calibri" panose="020F0502020204030204" pitchFamily="34" charset="0"/>
                <a:cs typeface="Calibri" panose="020F0502020204030204" pitchFamily="34" charset="0"/>
              </a:rPr>
              <a:t> post de Facebook.</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Comentarios</a:t>
            </a:r>
            <a:r>
              <a:rPr lang="en-GB" b="1" dirty="0">
                <a:latin typeface="Calibri" panose="020F0502020204030204" pitchFamily="34" charset="0"/>
                <a:cs typeface="Calibri" panose="020F0502020204030204" pitchFamily="34" charset="0"/>
              </a:rPr>
              <a:t> y </a:t>
            </a:r>
            <a:r>
              <a:rPr lang="en-GB" b="1" dirty="0" err="1">
                <a:latin typeface="Calibri" panose="020F0502020204030204" pitchFamily="34" charset="0"/>
                <a:cs typeface="Calibri" panose="020F0502020204030204" pitchFamily="34" charset="0"/>
              </a:rPr>
              <a:t>reseñas</a:t>
            </a:r>
            <a:r>
              <a:rPr lang="en-GB" b="1"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Los comentarios y las reseñas funcionan bien en Facebook y LinkedIn. Facebook incluso tiene calificaciones con estrellas integradas en las páginas de empresa</a:t>
            </a:r>
            <a:r>
              <a:rPr lang="en-GB"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7476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4"/>
          <p:cNvSpPr txBox="1">
            <a:spLocks noGrp="1"/>
          </p:cNvSpPr>
          <p:nvPr>
            <p:ph type="ctrTitle" idx="4294967295"/>
          </p:nvPr>
        </p:nvSpPr>
        <p:spPr>
          <a:xfrm>
            <a:off x="3064700" y="1512936"/>
            <a:ext cx="55338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dirty="0">
                <a:solidFill>
                  <a:srgbClr val="ABE33F"/>
                </a:solidFill>
              </a:rPr>
              <a:t>Gracias!</a:t>
            </a:r>
            <a:endParaRPr sz="6000" dirty="0">
              <a:solidFill>
                <a:srgbClr val="ABE33F"/>
              </a:solidFill>
            </a:endParaRPr>
          </a:p>
        </p:txBody>
      </p:sp>
      <p:grpSp>
        <p:nvGrpSpPr>
          <p:cNvPr id="306" name="Google Shape;306;p34"/>
          <p:cNvGrpSpPr/>
          <p:nvPr/>
        </p:nvGrpSpPr>
        <p:grpSpPr>
          <a:xfrm>
            <a:off x="685795" y="1814227"/>
            <a:ext cx="1681779" cy="1179949"/>
            <a:chOff x="559275" y="1683950"/>
            <a:chExt cx="466500" cy="327300"/>
          </a:xfrm>
        </p:grpSpPr>
        <p:sp>
          <p:nvSpPr>
            <p:cNvPr id="307" name="Google Shape;307;p34"/>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4"/>
          <p:cNvSpPr/>
          <p:nvPr/>
        </p:nvSpPr>
        <p:spPr>
          <a:xfrm>
            <a:off x="1681875" y="2683100"/>
            <a:ext cx="1274938" cy="1159802"/>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ABE33F">
              <a:alpha val="8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1.1</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Creando</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contenido</a:t>
            </a:r>
            <a:r>
              <a:rPr lang="en-GB" sz="1400" dirty="0">
                <a:solidFill>
                  <a:schemeClr val="tx1"/>
                </a:solidFill>
                <a:latin typeface="Calibri" panose="020F0502020204030204" pitchFamily="34" charset="0"/>
                <a:cs typeface="Calibri" panose="020F0502020204030204" pitchFamily="34" charset="0"/>
              </a:rPr>
              <a:t> de </a:t>
            </a:r>
            <a:r>
              <a:rPr lang="en-GB" sz="1400" dirty="0" err="1">
                <a:solidFill>
                  <a:schemeClr val="tx1"/>
                </a:solidFill>
                <a:latin typeface="Calibri" panose="020F0502020204030204" pitchFamily="34" charset="0"/>
                <a:cs typeface="Calibri" panose="020F0502020204030204" pitchFamily="34" charset="0"/>
              </a:rPr>
              <a:t>calidad</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sz="2200" b="0" dirty="0">
              <a:solidFill>
                <a:schemeClr val="tx1"/>
              </a:solidFill>
            </a:endParaRPr>
          </a:p>
        </p:txBody>
      </p:sp>
      <p:sp>
        <p:nvSpPr>
          <p:cNvPr id="2" name="Rectángulo 1"/>
          <p:cNvSpPr/>
          <p:nvPr/>
        </p:nvSpPr>
        <p:spPr>
          <a:xfrm>
            <a:off x="27122" y="1903133"/>
            <a:ext cx="5101469" cy="1384995"/>
          </a:xfrm>
          <a:prstGeom prst="rect">
            <a:avLst/>
          </a:prstGeom>
        </p:spPr>
        <p:txBody>
          <a:bodyPr wrap="square">
            <a:spAutoFit/>
          </a:bodyPr>
          <a:lstStyle/>
          <a:p>
            <a:r>
              <a:rPr lang="en-GB" dirty="0">
                <a:solidFill>
                  <a:schemeClr val="tx1"/>
                </a:solidFill>
                <a:latin typeface="Calibri" panose="020F0502020204030204" pitchFamily="34" charset="0"/>
                <a:cs typeface="Calibri" panose="020F0502020204030204" pitchFamily="34" charset="0"/>
              </a:rPr>
              <a:t>El </a:t>
            </a:r>
            <a:r>
              <a:rPr lang="en-GB" dirty="0" err="1">
                <a:solidFill>
                  <a:schemeClr val="tx1"/>
                </a:solidFill>
                <a:latin typeface="Calibri" panose="020F0502020204030204" pitchFamily="34" charset="0"/>
                <a:cs typeface="Calibri" panose="020F0502020204030204" pitchFamily="34" charset="0"/>
              </a:rPr>
              <a:t>contenido</a:t>
            </a:r>
            <a:r>
              <a:rPr lang="en-GB" dirty="0">
                <a:solidFill>
                  <a:schemeClr val="tx1"/>
                </a:solidFill>
                <a:latin typeface="Calibri" panose="020F0502020204030204" pitchFamily="34" charset="0"/>
                <a:cs typeface="Calibri" panose="020F0502020204030204" pitchFamily="34" charset="0"/>
              </a:rPr>
              <a:t> de </a:t>
            </a:r>
            <a:r>
              <a:rPr lang="en-GB" dirty="0" err="1">
                <a:solidFill>
                  <a:schemeClr val="tx1"/>
                </a:solidFill>
                <a:latin typeface="Calibri" panose="020F0502020204030204" pitchFamily="34" charset="0"/>
                <a:cs typeface="Calibri" panose="020F0502020204030204" pitchFamily="34" charset="0"/>
              </a:rPr>
              <a:t>calidad</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marca</a:t>
            </a:r>
            <a:r>
              <a:rPr lang="en-GB" dirty="0">
                <a:solidFill>
                  <a:schemeClr val="tx1"/>
                </a:solidFill>
                <a:latin typeface="Calibri" panose="020F0502020204030204" pitchFamily="34" charset="0"/>
                <a:cs typeface="Calibri" panose="020F0502020204030204" pitchFamily="34" charset="0"/>
              </a:rPr>
              <a:t> la </a:t>
            </a:r>
            <a:r>
              <a:rPr lang="en-GB" dirty="0" err="1">
                <a:solidFill>
                  <a:schemeClr val="tx1"/>
                </a:solidFill>
                <a:latin typeface="Calibri" panose="020F0502020204030204" pitchFamily="34" charset="0"/>
                <a:cs typeface="Calibri" panose="020F0502020204030204" pitchFamily="34" charset="0"/>
              </a:rPr>
              <a:t>diferencia</a:t>
            </a:r>
            <a:r>
              <a:rPr lang="en-GB" dirty="0">
                <a:solidFill>
                  <a:schemeClr val="tx1"/>
                </a:solidFill>
                <a:latin typeface="Calibri" panose="020F0502020204030204" pitchFamily="34" charset="0"/>
                <a:cs typeface="Calibri" panose="020F0502020204030204" pitchFamily="34" charset="0"/>
              </a:rPr>
              <a:t> entre el </a:t>
            </a:r>
            <a:r>
              <a:rPr lang="en-GB" dirty="0" err="1">
                <a:solidFill>
                  <a:schemeClr val="tx1"/>
                </a:solidFill>
                <a:latin typeface="Calibri" panose="020F0502020204030204" pitchFamily="34" charset="0"/>
                <a:cs typeface="Calibri" panose="020F0502020204030204" pitchFamily="34" charset="0"/>
              </a:rPr>
              <a:t>éxito</a:t>
            </a:r>
            <a:r>
              <a:rPr lang="en-GB" dirty="0">
                <a:solidFill>
                  <a:schemeClr val="tx1"/>
                </a:solidFill>
                <a:latin typeface="Calibri" panose="020F0502020204030204" pitchFamily="34" charset="0"/>
                <a:cs typeface="Calibri" panose="020F0502020204030204" pitchFamily="34" charset="0"/>
              </a:rPr>
              <a:t> y el </a:t>
            </a:r>
            <a:r>
              <a:rPr lang="en-GB" dirty="0" err="1">
                <a:solidFill>
                  <a:schemeClr val="tx1"/>
                </a:solidFill>
                <a:latin typeface="Calibri" panose="020F0502020204030204" pitchFamily="34" charset="0"/>
                <a:cs typeface="Calibri" panose="020F0502020204030204" pitchFamily="34" charset="0"/>
              </a:rPr>
              <a:t>fracaso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en</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tu</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contenido</a:t>
            </a:r>
            <a:r>
              <a:rPr lang="en-GB" dirty="0">
                <a:solidFill>
                  <a:schemeClr val="tx1"/>
                </a:solidFill>
                <a:latin typeface="Calibri" panose="020F0502020204030204" pitchFamily="34" charset="0"/>
                <a:cs typeface="Calibri" panose="020F0502020204030204" pitchFamily="34" charset="0"/>
              </a:rPr>
              <a:t> de </a:t>
            </a:r>
            <a:r>
              <a:rPr lang="en-GB" dirty="0" err="1">
                <a:solidFill>
                  <a:schemeClr val="tx1"/>
                </a:solidFill>
                <a:latin typeface="Calibri" panose="020F0502020204030204" pitchFamily="34" charset="0"/>
                <a:cs typeface="Calibri" panose="020F0502020204030204" pitchFamily="34" charset="0"/>
              </a:rPr>
              <a:t>estrategia</a:t>
            </a:r>
            <a:r>
              <a:rPr lang="en-GB" dirty="0">
                <a:solidFill>
                  <a:schemeClr val="tx1"/>
                </a:solidFill>
                <a:latin typeface="Calibri" panose="020F0502020204030204" pitchFamily="34" charset="0"/>
                <a:cs typeface="Calibri" panose="020F0502020204030204" pitchFamily="34" charset="0"/>
              </a:rPr>
              <a:t> de marketing. </a:t>
            </a:r>
            <a:r>
              <a:rPr lang="es-ES" dirty="0">
                <a:solidFill>
                  <a:schemeClr val="tx1"/>
                </a:solidFill>
                <a:latin typeface="Calibri" panose="020F0502020204030204" pitchFamily="34" charset="0"/>
                <a:cs typeface="Calibri" panose="020F0502020204030204" pitchFamily="34" charset="0"/>
              </a:rPr>
              <a:t>Es lo que buscan los empresarios y profesionales del marketing online</a:t>
            </a:r>
            <a:r>
              <a:rPr lang="en-GB" dirty="0">
                <a:solidFill>
                  <a:schemeClr val="tx1"/>
                </a:solidFill>
                <a:latin typeface="Calibri" panose="020F0502020204030204" pitchFamily="34" charset="0"/>
                <a:cs typeface="Calibri" panose="020F0502020204030204" pitchFamily="34" charset="0"/>
              </a:rPr>
              <a:t>. </a:t>
            </a:r>
          </a:p>
          <a:p>
            <a:r>
              <a:rPr lang="en-GB" dirty="0">
                <a:solidFill>
                  <a:schemeClr val="tx1"/>
                </a:solidFill>
                <a:latin typeface="Calibri" panose="020F0502020204030204" pitchFamily="34" charset="0"/>
                <a:cs typeface="Calibri" panose="020F0502020204030204" pitchFamily="34" charset="0"/>
              </a:rPr>
              <a:t>Pero, </a:t>
            </a:r>
            <a:r>
              <a:rPr lang="en-GB" b="1" dirty="0">
                <a:solidFill>
                  <a:schemeClr val="tx1"/>
                </a:solidFill>
                <a:latin typeface="Calibri" panose="020F0502020204030204" pitchFamily="34" charset="0"/>
                <a:cs typeface="Calibri" panose="020F0502020204030204" pitchFamily="34" charset="0"/>
              </a:rPr>
              <a:t>¿</a:t>
            </a:r>
            <a:r>
              <a:rPr lang="en-GB" b="1" dirty="0" err="1">
                <a:solidFill>
                  <a:schemeClr val="tx1"/>
                </a:solidFill>
                <a:latin typeface="Calibri" panose="020F0502020204030204" pitchFamily="34" charset="0"/>
                <a:cs typeface="Calibri" panose="020F0502020204030204" pitchFamily="34" charset="0"/>
              </a:rPr>
              <a:t>Qué</a:t>
            </a:r>
            <a:r>
              <a:rPr lang="en-GB" b="1" dirty="0">
                <a:solidFill>
                  <a:schemeClr val="tx1"/>
                </a:solidFill>
                <a:latin typeface="Calibri" panose="020F0502020204030204" pitchFamily="34" charset="0"/>
                <a:cs typeface="Calibri" panose="020F0502020204030204" pitchFamily="34" charset="0"/>
              </a:rPr>
              <a:t> </a:t>
            </a:r>
            <a:r>
              <a:rPr lang="en-GB" b="1" dirty="0" err="1">
                <a:solidFill>
                  <a:schemeClr val="tx1"/>
                </a:solidFill>
                <a:latin typeface="Calibri" panose="020F0502020204030204" pitchFamily="34" charset="0"/>
                <a:cs typeface="Calibri" panose="020F0502020204030204" pitchFamily="34" charset="0"/>
              </a:rPr>
              <a:t>es</a:t>
            </a:r>
            <a:r>
              <a:rPr lang="en-GB" b="1" dirty="0">
                <a:solidFill>
                  <a:schemeClr val="tx1"/>
                </a:solidFill>
                <a:latin typeface="Calibri" panose="020F0502020204030204" pitchFamily="34" charset="0"/>
                <a:cs typeface="Calibri" panose="020F0502020204030204" pitchFamily="34" charset="0"/>
              </a:rPr>
              <a:t> el </a:t>
            </a:r>
            <a:r>
              <a:rPr lang="en-GB" b="1" dirty="0" err="1">
                <a:solidFill>
                  <a:schemeClr val="tx1"/>
                </a:solidFill>
                <a:latin typeface="Calibri" panose="020F0502020204030204" pitchFamily="34" charset="0"/>
                <a:cs typeface="Calibri" panose="020F0502020204030204" pitchFamily="34" charset="0"/>
              </a:rPr>
              <a:t>contenido</a:t>
            </a:r>
            <a:r>
              <a:rPr lang="en-GB" b="1" dirty="0">
                <a:solidFill>
                  <a:schemeClr val="tx1"/>
                </a:solidFill>
                <a:latin typeface="Calibri" panose="020F0502020204030204" pitchFamily="34" charset="0"/>
                <a:cs typeface="Calibri" panose="020F0502020204030204" pitchFamily="34" charset="0"/>
              </a:rPr>
              <a:t> de </a:t>
            </a:r>
            <a:r>
              <a:rPr lang="en-GB" b="1" dirty="0" err="1">
                <a:solidFill>
                  <a:schemeClr val="tx1"/>
                </a:solidFill>
                <a:latin typeface="Calibri" panose="020F0502020204030204" pitchFamily="34" charset="0"/>
                <a:cs typeface="Calibri" panose="020F0502020204030204" pitchFamily="34" charset="0"/>
              </a:rPr>
              <a:t>calidad</a:t>
            </a:r>
            <a:r>
              <a:rPr lang="en-GB" b="1" dirty="0">
                <a:solidFill>
                  <a:schemeClr val="tx1"/>
                </a:solidFill>
                <a:latin typeface="Calibri" panose="020F0502020204030204" pitchFamily="34" charset="0"/>
                <a:cs typeface="Calibri" panose="020F0502020204030204" pitchFamily="34" charset="0"/>
              </a:rPr>
              <a:t>? </a:t>
            </a:r>
          </a:p>
          <a:p>
            <a:r>
              <a:rPr lang="en-GB" dirty="0" err="1">
                <a:solidFill>
                  <a:schemeClr val="tx1"/>
                </a:solidFill>
                <a:latin typeface="Calibri" panose="020F0502020204030204" pitchFamily="34" charset="0"/>
                <a:cs typeface="Calibri" panose="020F0502020204030204" pitchFamily="34" charset="0"/>
              </a:rPr>
              <a:t>Cuando</a:t>
            </a:r>
            <a:r>
              <a:rPr lang="en-GB" dirty="0">
                <a:solidFill>
                  <a:schemeClr val="tx1"/>
                </a:solidFill>
                <a:latin typeface="Calibri" panose="020F0502020204030204" pitchFamily="34" charset="0"/>
                <a:cs typeface="Calibri" panose="020F0502020204030204" pitchFamily="34" charset="0"/>
              </a:rPr>
              <a:t> se </a:t>
            </a:r>
            <a:r>
              <a:rPr lang="en-GB" dirty="0" err="1">
                <a:solidFill>
                  <a:schemeClr val="tx1"/>
                </a:solidFill>
                <a:latin typeface="Calibri" panose="020F0502020204030204" pitchFamily="34" charset="0"/>
                <a:cs typeface="Calibri" panose="020F0502020204030204" pitchFamily="34" charset="0"/>
              </a:rPr>
              <a:t>trata</a:t>
            </a:r>
            <a:r>
              <a:rPr lang="en-GB" dirty="0">
                <a:solidFill>
                  <a:schemeClr val="tx1"/>
                </a:solidFill>
                <a:latin typeface="Calibri" panose="020F0502020204030204" pitchFamily="34" charset="0"/>
                <a:cs typeface="Calibri" panose="020F0502020204030204" pitchFamily="34" charset="0"/>
              </a:rPr>
              <a:t> de </a:t>
            </a:r>
            <a:r>
              <a:rPr lang="en-GB" dirty="0" err="1">
                <a:solidFill>
                  <a:schemeClr val="tx1"/>
                </a:solidFill>
                <a:latin typeface="Calibri" panose="020F0502020204030204" pitchFamily="34" charset="0"/>
                <a:cs typeface="Calibri" panose="020F0502020204030204" pitchFamily="34" charset="0"/>
              </a:rPr>
              <a:t>páginas</a:t>
            </a:r>
            <a:r>
              <a:rPr lang="en-GB" dirty="0">
                <a:solidFill>
                  <a:schemeClr val="tx1"/>
                </a:solidFill>
                <a:latin typeface="Calibri" panose="020F0502020204030204" pitchFamily="34" charset="0"/>
                <a:cs typeface="Calibri" panose="020F0502020204030204" pitchFamily="34" charset="0"/>
              </a:rPr>
              <a:t> webs y blogs, el </a:t>
            </a:r>
            <a:r>
              <a:rPr lang="en-GB" dirty="0" err="1">
                <a:solidFill>
                  <a:schemeClr val="tx1"/>
                </a:solidFill>
                <a:latin typeface="Calibri" panose="020F0502020204030204" pitchFamily="34" charset="0"/>
                <a:cs typeface="Calibri" panose="020F0502020204030204" pitchFamily="34" charset="0"/>
              </a:rPr>
              <a:t>contenido</a:t>
            </a:r>
            <a:r>
              <a:rPr lang="en-GB" dirty="0">
                <a:solidFill>
                  <a:schemeClr val="tx1"/>
                </a:solidFill>
                <a:latin typeface="Calibri" panose="020F0502020204030204" pitchFamily="34" charset="0"/>
                <a:cs typeface="Calibri" panose="020F0502020204030204" pitchFamily="34" charset="0"/>
              </a:rPr>
              <a:t> de </a:t>
            </a:r>
            <a:r>
              <a:rPr lang="en-GB" dirty="0" err="1">
                <a:solidFill>
                  <a:schemeClr val="tx1"/>
                </a:solidFill>
                <a:latin typeface="Calibri" panose="020F0502020204030204" pitchFamily="34" charset="0"/>
                <a:cs typeface="Calibri" panose="020F0502020204030204" pitchFamily="34" charset="0"/>
              </a:rPr>
              <a:t>calidad</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es</a:t>
            </a:r>
            <a:r>
              <a:rPr lang="en-GB" dirty="0">
                <a:solidFill>
                  <a:schemeClr val="tx1"/>
                </a:solidFill>
                <a:latin typeface="Calibri" panose="020F0502020204030204" pitchFamily="34" charset="0"/>
                <a:cs typeface="Calibri" panose="020F0502020204030204" pitchFamily="34" charset="0"/>
              </a:rPr>
              <a:t> lo que </a:t>
            </a:r>
            <a:r>
              <a:rPr lang="en-GB" dirty="0" err="1">
                <a:solidFill>
                  <a:schemeClr val="tx1"/>
                </a:solidFill>
                <a:latin typeface="Calibri" panose="020F0502020204030204" pitchFamily="34" charset="0"/>
                <a:cs typeface="Calibri" panose="020F0502020204030204" pitchFamily="34" charset="0"/>
              </a:rPr>
              <a:t>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ayudará</a:t>
            </a:r>
            <a:r>
              <a:rPr lang="en-GB" dirty="0">
                <a:solidFill>
                  <a:schemeClr val="tx1"/>
                </a:solidFill>
                <a:latin typeface="Calibri" panose="020F0502020204030204" pitchFamily="34" charset="0"/>
                <a:cs typeface="Calibri" panose="020F0502020204030204" pitchFamily="34" charset="0"/>
              </a:rPr>
              <a:t> a </a:t>
            </a:r>
            <a:r>
              <a:rPr lang="en-GB" dirty="0" err="1">
                <a:solidFill>
                  <a:schemeClr val="tx1"/>
                </a:solidFill>
                <a:latin typeface="Calibri" panose="020F0502020204030204" pitchFamily="34" charset="0"/>
                <a:cs typeface="Calibri" panose="020F0502020204030204" pitchFamily="34" charset="0"/>
              </a:rPr>
              <a:t>conseguir</a:t>
            </a:r>
            <a:r>
              <a:rPr lang="en-GB" dirty="0">
                <a:solidFill>
                  <a:schemeClr val="tx1"/>
                </a:solidFill>
                <a:latin typeface="Calibri" panose="020F0502020204030204" pitchFamily="34" charset="0"/>
                <a:cs typeface="Calibri" panose="020F0502020204030204" pitchFamily="34" charset="0"/>
              </a:rPr>
              <a:t> un </a:t>
            </a:r>
            <a:r>
              <a:rPr lang="en-GB" dirty="0" err="1">
                <a:solidFill>
                  <a:schemeClr val="tx1"/>
                </a:solidFill>
                <a:latin typeface="Calibri" panose="020F0502020204030204" pitchFamily="34" charset="0"/>
                <a:cs typeface="Calibri" panose="020F0502020204030204" pitchFamily="34" charset="0"/>
              </a:rPr>
              <a:t>buen</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posicionamiento</a:t>
            </a:r>
            <a:r>
              <a:rPr lang="en-GB" dirty="0">
                <a:solidFill>
                  <a:schemeClr val="tx1"/>
                </a:solidFill>
                <a:latin typeface="Calibri" panose="020F0502020204030204" pitchFamily="34" charset="0"/>
                <a:cs typeface="Calibri" panose="020F0502020204030204" pitchFamily="34" charset="0"/>
              </a:rPr>
              <a:t> SEO.</a:t>
            </a:r>
          </a:p>
        </p:txBody>
      </p:sp>
      <p:pic>
        <p:nvPicPr>
          <p:cNvPr id="6" name="Imagen 5"/>
          <p:cNvPicPr>
            <a:picLocks noChangeAspect="1"/>
          </p:cNvPicPr>
          <p:nvPr/>
        </p:nvPicPr>
        <p:blipFill>
          <a:blip r:embed="rId3"/>
          <a:stretch>
            <a:fillRect/>
          </a:stretch>
        </p:blipFill>
        <p:spPr>
          <a:xfrm>
            <a:off x="5347253" y="1320037"/>
            <a:ext cx="3248358" cy="2870055"/>
          </a:xfrm>
          <a:prstGeom prst="rect">
            <a:avLst/>
          </a:prstGeom>
        </p:spPr>
      </p:pic>
    </p:spTree>
    <p:extLst>
      <p:ext uri="{BB962C8B-B14F-4D97-AF65-F5344CB8AC3E}">
        <p14:creationId xmlns:p14="http://schemas.microsoft.com/office/powerpoint/2010/main" val="396342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1.1</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Creando</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contenido</a:t>
            </a:r>
            <a:r>
              <a:rPr lang="en-GB" sz="1400" dirty="0">
                <a:solidFill>
                  <a:schemeClr val="tx1"/>
                </a:solidFill>
                <a:latin typeface="Calibri" panose="020F0502020204030204" pitchFamily="34" charset="0"/>
                <a:cs typeface="Calibri" panose="020F0502020204030204" pitchFamily="34" charset="0"/>
              </a:rPr>
              <a:t> de </a:t>
            </a:r>
            <a:r>
              <a:rPr lang="en-GB" sz="1400" dirty="0" err="1">
                <a:solidFill>
                  <a:schemeClr val="tx1"/>
                </a:solidFill>
                <a:latin typeface="Calibri" panose="020F0502020204030204" pitchFamily="34" charset="0"/>
                <a:cs typeface="Calibri" panose="020F0502020204030204" pitchFamily="34" charset="0"/>
              </a:rPr>
              <a:t>calidad</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2" name="Rectángulo 1"/>
          <p:cNvSpPr/>
          <p:nvPr/>
        </p:nvSpPr>
        <p:spPr>
          <a:xfrm>
            <a:off x="189066" y="1320037"/>
            <a:ext cx="8006157" cy="307777"/>
          </a:xfrm>
          <a:prstGeom prst="rect">
            <a:avLst/>
          </a:prstGeom>
        </p:spPr>
        <p:txBody>
          <a:bodyPr wrap="square">
            <a:spAutoFit/>
          </a:bodyPr>
          <a:lstStyle/>
          <a:p>
            <a:r>
              <a:rPr lang="en-GB" b="1" dirty="0" err="1">
                <a:latin typeface="Calibri" panose="020F0502020204030204" pitchFamily="34" charset="0"/>
                <a:cs typeface="Calibri" panose="020F0502020204030204" pitchFamily="34" charset="0"/>
              </a:rPr>
              <a:t>Consejos</a:t>
            </a:r>
            <a:r>
              <a:rPr lang="en-GB" b="1" dirty="0">
                <a:latin typeface="Calibri" panose="020F0502020204030204" pitchFamily="34" charset="0"/>
                <a:cs typeface="Calibri" panose="020F0502020204030204" pitchFamily="34" charset="0"/>
              </a:rPr>
              <a:t> para </a:t>
            </a:r>
            <a:r>
              <a:rPr lang="en-GB" b="1" dirty="0" err="1">
                <a:latin typeface="Calibri" panose="020F0502020204030204" pitchFamily="34" charset="0"/>
                <a:cs typeface="Calibri" panose="020F0502020204030204" pitchFamily="34" charset="0"/>
              </a:rPr>
              <a:t>crear</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contenido</a:t>
            </a:r>
            <a:r>
              <a:rPr lang="en-GB" b="1" dirty="0">
                <a:latin typeface="Calibri" panose="020F0502020204030204" pitchFamily="34" charset="0"/>
                <a:cs typeface="Calibri" panose="020F0502020204030204" pitchFamily="34" charset="0"/>
              </a:rPr>
              <a:t> de </a:t>
            </a:r>
            <a:r>
              <a:rPr lang="en-GB" b="1" dirty="0" err="1">
                <a:latin typeface="Calibri" panose="020F0502020204030204" pitchFamily="34" charset="0"/>
                <a:cs typeface="Calibri" panose="020F0502020204030204" pitchFamily="34" charset="0"/>
              </a:rPr>
              <a:t>calidad</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en</a:t>
            </a:r>
            <a:r>
              <a:rPr lang="en-GB" b="1" dirty="0">
                <a:latin typeface="Calibri" panose="020F0502020204030204" pitchFamily="34" charset="0"/>
                <a:cs typeface="Calibri" panose="020F0502020204030204" pitchFamily="34" charset="0"/>
              </a:rPr>
              <a:t> social media y </a:t>
            </a:r>
            <a:r>
              <a:rPr lang="en-GB" b="1" dirty="0" err="1">
                <a:latin typeface="Calibri" panose="020F0502020204030204" pitchFamily="34" charset="0"/>
                <a:cs typeface="Calibri" panose="020F0502020204030204" pitchFamily="34" charset="0"/>
              </a:rPr>
              <a:t>página</a:t>
            </a:r>
            <a:r>
              <a:rPr lang="en-GB" b="1" dirty="0">
                <a:latin typeface="Calibri" panose="020F0502020204030204" pitchFamily="34" charset="0"/>
                <a:cs typeface="Calibri" panose="020F0502020204030204" pitchFamily="34" charset="0"/>
              </a:rPr>
              <a:t> web/blogs</a:t>
            </a:r>
            <a:r>
              <a:rPr lang="en-GB" dirty="0">
                <a:latin typeface="Calibri" panose="020F0502020204030204" pitchFamily="34" charset="0"/>
                <a:cs typeface="Calibri" panose="020F0502020204030204" pitchFamily="34" charset="0"/>
              </a:rPr>
              <a:t>:</a:t>
            </a:r>
          </a:p>
        </p:txBody>
      </p:sp>
      <p:sp>
        <p:nvSpPr>
          <p:cNvPr id="3" name="Rectángulo 2"/>
          <p:cNvSpPr/>
          <p:nvPr/>
        </p:nvSpPr>
        <p:spPr>
          <a:xfrm>
            <a:off x="189066" y="1745947"/>
            <a:ext cx="7848026" cy="307777"/>
          </a:xfrm>
          <a:prstGeom prst="rect">
            <a:avLst/>
          </a:prstGeom>
        </p:spPr>
        <p:txBody>
          <a:bodyPr wrap="square">
            <a:spAutoFit/>
          </a:bodyPr>
          <a:lstStyle/>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Define </a:t>
            </a:r>
            <a:r>
              <a:rPr lang="en-GB" dirty="0" err="1">
                <a:latin typeface="Calibri" panose="020F0502020204030204" pitchFamily="34" charset="0"/>
                <a:cs typeface="Calibri" panose="020F0502020204030204" pitchFamily="34" charset="0"/>
              </a:rPr>
              <a:t>tus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objetivos</a:t>
            </a:r>
            <a:r>
              <a:rPr lang="en-GB" dirty="0">
                <a:latin typeface="Calibri" panose="020F0502020204030204" pitchFamily="34" charset="0"/>
                <a:cs typeface="Calibri" panose="020F0502020204030204" pitchFamily="34" charset="0"/>
              </a:rPr>
              <a:t> de marketing: </a:t>
            </a:r>
            <a:r>
              <a:rPr lang="en-GB" dirty="0" err="1">
                <a:solidFill>
                  <a:schemeClr val="tx1"/>
                </a:solidFill>
                <a:latin typeface="Calibri" panose="020F0502020204030204" pitchFamily="34" charset="0"/>
                <a:cs typeface="Calibri" panose="020F0502020204030204" pitchFamily="34" charset="0"/>
              </a:rPr>
              <a:t>Debes</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saber</a:t>
            </a:r>
            <a:r>
              <a:rPr lang="en-GB" dirty="0">
                <a:solidFill>
                  <a:schemeClr val="tx1"/>
                </a:solidFill>
                <a:latin typeface="Calibri" panose="020F0502020204030204" pitchFamily="34" charset="0"/>
                <a:cs typeface="Calibri" panose="020F0502020204030204" pitchFamily="34" charset="0"/>
              </a:rPr>
              <a:t> para </a:t>
            </a:r>
            <a:r>
              <a:rPr lang="en-GB" dirty="0" err="1">
                <a:solidFill>
                  <a:schemeClr val="tx1"/>
                </a:solidFill>
                <a:latin typeface="Calibri" panose="020F0502020204030204" pitchFamily="34" charset="0"/>
                <a:cs typeface="Calibri" panose="020F0502020204030204" pitchFamily="34" charset="0"/>
              </a:rPr>
              <a:t>quién</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porqué</a:t>
            </a:r>
            <a:r>
              <a:rPr lang="en-GB" dirty="0">
                <a:solidFill>
                  <a:schemeClr val="tx1"/>
                </a:solidFill>
                <a:latin typeface="Calibri" panose="020F0502020204030204" pitchFamily="34" charset="0"/>
                <a:cs typeface="Calibri" panose="020F0502020204030204" pitchFamily="34" charset="0"/>
              </a:rPr>
              <a:t> y para </a:t>
            </a:r>
            <a:r>
              <a:rPr lang="en-GB" dirty="0" err="1">
                <a:solidFill>
                  <a:schemeClr val="tx1"/>
                </a:solidFill>
                <a:latin typeface="Calibri" panose="020F0502020204030204" pitchFamily="34" charset="0"/>
                <a:cs typeface="Calibri" panose="020F0502020204030204" pitchFamily="34" charset="0"/>
              </a:rPr>
              <a:t>qué</a:t>
            </a:r>
            <a:r>
              <a:rPr lang="en-GB" dirty="0">
                <a:solidFill>
                  <a:schemeClr val="tx1"/>
                </a:solidFill>
                <a:latin typeface="Calibri" panose="020F0502020204030204" pitchFamily="34" charset="0"/>
                <a:cs typeface="Calibri" panose="020F0502020204030204" pitchFamily="34" charset="0"/>
              </a:rPr>
              <a:t> escribes.</a:t>
            </a:r>
          </a:p>
        </p:txBody>
      </p:sp>
      <p:sp>
        <p:nvSpPr>
          <p:cNvPr id="4" name="Rectángulo 3"/>
          <p:cNvSpPr/>
          <p:nvPr/>
        </p:nvSpPr>
        <p:spPr>
          <a:xfrm>
            <a:off x="189066" y="2387300"/>
            <a:ext cx="8528672" cy="1384995"/>
          </a:xfrm>
          <a:prstGeom prst="rect">
            <a:avLst/>
          </a:prstGeom>
        </p:spPr>
        <p:txBody>
          <a:bodyPr wrap="square">
            <a:spAutoFit/>
          </a:bodyPr>
          <a:lstStyle/>
          <a:p>
            <a:pPr marL="285750" indent="-285750">
              <a:buFont typeface="Arial" panose="020B0604020202020204" pitchFamily="34" charset="0"/>
              <a:buChar char="•"/>
            </a:pPr>
            <a:r>
              <a:rPr lang="en-GB" dirty="0" err="1">
                <a:solidFill>
                  <a:srgbClr val="0E101A"/>
                </a:solidFill>
                <a:latin typeface="Calibri" panose="020F0502020204030204" pitchFamily="34" charset="0"/>
                <a:cs typeface="Calibri" panose="020F0502020204030204" pitchFamily="34" charset="0"/>
              </a:rPr>
              <a:t>Utiliza</a:t>
            </a:r>
            <a:r>
              <a:rPr lang="en-GB" dirty="0">
                <a:solidFill>
                  <a:srgbClr val="0E101A"/>
                </a:solidFill>
                <a:latin typeface="Calibri" panose="020F0502020204030204" pitchFamily="34" charset="0"/>
                <a:cs typeface="Calibri" panose="020F0502020204030204" pitchFamily="34" charset="0"/>
              </a:rPr>
              <a:t> un </a:t>
            </a:r>
            <a:r>
              <a:rPr lang="en-GB" dirty="0" err="1">
                <a:solidFill>
                  <a:srgbClr val="0E101A"/>
                </a:solidFill>
                <a:latin typeface="Calibri" panose="020F0502020204030204" pitchFamily="34" charset="0"/>
                <a:cs typeface="Calibri" panose="020F0502020204030204" pitchFamily="34" charset="0"/>
              </a:rPr>
              <a:t>formato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adecuado</a:t>
            </a:r>
            <a:r>
              <a:rPr lang="en-GB" dirty="0">
                <a:solidFill>
                  <a:srgbClr val="0E101A"/>
                </a:solidFill>
                <a:latin typeface="Calibri" panose="020F0502020204030204" pitchFamily="34" charset="0"/>
                <a:cs typeface="Calibri" panose="020F0502020204030204" pitchFamily="34" charset="0"/>
              </a:rPr>
              <a:t> para </a:t>
            </a:r>
            <a:r>
              <a:rPr lang="en-GB" dirty="0" err="1">
                <a:solidFill>
                  <a:srgbClr val="0E101A"/>
                </a:solidFill>
                <a:latin typeface="Calibri" panose="020F0502020204030204" pitchFamily="34" charset="0"/>
                <a:cs typeface="Calibri" panose="020F0502020204030204" pitchFamily="34" charset="0"/>
              </a:rPr>
              <a:t>facilitar</a:t>
            </a:r>
            <a:r>
              <a:rPr lang="en-GB" dirty="0">
                <a:solidFill>
                  <a:srgbClr val="0E101A"/>
                </a:solidFill>
                <a:latin typeface="Calibri" panose="020F0502020204030204" pitchFamily="34" charset="0"/>
                <a:cs typeface="Calibri" panose="020F0502020204030204" pitchFamily="34" charset="0"/>
              </a:rPr>
              <a:t> la </a:t>
            </a:r>
            <a:r>
              <a:rPr lang="en-GB" dirty="0" err="1">
                <a:solidFill>
                  <a:srgbClr val="0E101A"/>
                </a:solidFill>
                <a:latin typeface="Calibri" panose="020F0502020204030204" pitchFamily="34" charset="0"/>
                <a:cs typeface="Calibri" panose="020F0502020204030204" pitchFamily="34" charset="0"/>
              </a:rPr>
              <a:t>lectura</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tu</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contenido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debe</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ser</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fácilmente</a:t>
            </a:r>
            <a:r>
              <a:rPr lang="en-GB" dirty="0">
                <a:solidFill>
                  <a:srgbClr val="0E101A"/>
                </a:solidFill>
                <a:latin typeface="Calibri" panose="020F0502020204030204" pitchFamily="34" charset="0"/>
                <a:cs typeface="Calibri" panose="020F0502020204030204" pitchFamily="34" charset="0"/>
              </a:rPr>
              <a:t> legible para </a:t>
            </a:r>
            <a:r>
              <a:rPr lang="en-GB" dirty="0" err="1">
                <a:solidFill>
                  <a:srgbClr val="0E101A"/>
                </a:solidFill>
                <a:latin typeface="Calibri" panose="020F0502020204030204" pitchFamily="34" charset="0"/>
                <a:cs typeface="Calibri" panose="020F0502020204030204" pitchFamily="34" charset="0"/>
              </a:rPr>
              <a:t>tus</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clientes</a:t>
            </a:r>
            <a:r>
              <a:rPr lang="en-GB" dirty="0">
                <a:solidFill>
                  <a:srgbClr val="0E101A"/>
                </a:solidFill>
                <a:latin typeface="Calibri" panose="020F0502020204030204" pitchFamily="34" charset="0"/>
                <a:cs typeface="Calibri" panose="020F0502020204030204" pitchFamily="34" charset="0"/>
              </a:rPr>
              <a:t> y </a:t>
            </a:r>
            <a:r>
              <a:rPr lang="en-GB" dirty="0" err="1">
                <a:solidFill>
                  <a:srgbClr val="0E101A"/>
                </a:solidFill>
                <a:latin typeface="Calibri" panose="020F0502020204030204" pitchFamily="34" charset="0"/>
                <a:cs typeface="Calibri" panose="020F0502020204030204" pitchFamily="34" charset="0"/>
              </a:rPr>
              <a:t>los</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motores</a:t>
            </a:r>
            <a:r>
              <a:rPr lang="en-GB" dirty="0">
                <a:solidFill>
                  <a:srgbClr val="0E101A"/>
                </a:solidFill>
                <a:latin typeface="Calibri" panose="020F0502020204030204" pitchFamily="34" charset="0"/>
                <a:cs typeface="Calibri" panose="020F0502020204030204" pitchFamily="34" charset="0"/>
              </a:rPr>
              <a:t> de </a:t>
            </a:r>
            <a:r>
              <a:rPr lang="en-GB" dirty="0" err="1">
                <a:solidFill>
                  <a:srgbClr val="0E101A"/>
                </a:solidFill>
                <a:latin typeface="Calibri" panose="020F0502020204030204" pitchFamily="34" charset="0"/>
                <a:cs typeface="Calibri" panose="020F0502020204030204" pitchFamily="34" charset="0"/>
              </a:rPr>
              <a:t>búsqueda</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Recuerda</a:t>
            </a:r>
            <a:r>
              <a:rPr lang="en-GB" dirty="0">
                <a:solidFill>
                  <a:srgbClr val="0E101A"/>
                </a:solidFill>
                <a:latin typeface="Calibri" panose="020F0502020204030204" pitchFamily="34" charset="0"/>
                <a:cs typeface="Calibri" panose="020F0502020204030204" pitchFamily="34" charset="0"/>
              </a:rPr>
              <a:t> que </a:t>
            </a:r>
            <a:r>
              <a:rPr lang="en-GB" dirty="0" err="1">
                <a:solidFill>
                  <a:srgbClr val="0E101A"/>
                </a:solidFill>
                <a:latin typeface="Calibri" panose="020F0502020204030204" pitchFamily="34" charset="0"/>
                <a:cs typeface="Calibri" panose="020F0502020204030204" pitchFamily="34" charset="0"/>
              </a:rPr>
              <a:t>los</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motores</a:t>
            </a:r>
            <a:r>
              <a:rPr lang="en-GB" dirty="0">
                <a:solidFill>
                  <a:srgbClr val="0E101A"/>
                </a:solidFill>
                <a:latin typeface="Calibri" panose="020F0502020204030204" pitchFamily="34" charset="0"/>
                <a:cs typeface="Calibri" panose="020F0502020204030204" pitchFamily="34" charset="0"/>
              </a:rPr>
              <a:t> de </a:t>
            </a:r>
            <a:r>
              <a:rPr lang="en-GB" dirty="0" err="1">
                <a:solidFill>
                  <a:srgbClr val="0E101A"/>
                </a:solidFill>
                <a:latin typeface="Calibri" panose="020F0502020204030204" pitchFamily="34" charset="0"/>
                <a:cs typeface="Calibri" panose="020F0502020204030204" pitchFamily="34" charset="0"/>
              </a:rPr>
              <a:t>búsqueda</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indexarán</a:t>
            </a:r>
            <a:r>
              <a:rPr lang="en-GB" dirty="0">
                <a:solidFill>
                  <a:srgbClr val="0E101A"/>
                </a:solidFill>
                <a:latin typeface="Calibri" panose="020F0502020204030204" pitchFamily="34" charset="0"/>
                <a:cs typeface="Calibri" panose="020F0502020204030204" pitchFamily="34" charset="0"/>
              </a:rPr>
              <a:t> y </a:t>
            </a:r>
            <a:r>
              <a:rPr lang="en-GB" dirty="0" err="1">
                <a:solidFill>
                  <a:srgbClr val="0E101A"/>
                </a:solidFill>
                <a:latin typeface="Calibri" panose="020F0502020204030204" pitchFamily="34" charset="0"/>
                <a:cs typeface="Calibri" panose="020F0502020204030204" pitchFamily="34" charset="0"/>
              </a:rPr>
              <a:t>clasificarán</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tu</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página</a:t>
            </a:r>
            <a:r>
              <a:rPr lang="en-GB" dirty="0">
                <a:solidFill>
                  <a:srgbClr val="0E101A"/>
                </a:solidFill>
                <a:latin typeface="Calibri" panose="020F0502020204030204" pitchFamily="34" charset="0"/>
                <a:cs typeface="Calibri" panose="020F0502020204030204" pitchFamily="34" charset="0"/>
              </a:rPr>
              <a:t> web o blog.</a:t>
            </a:r>
            <a:br>
              <a:rPr lang="en-GB" dirty="0">
                <a:solidFill>
                  <a:srgbClr val="0E101A"/>
                </a:solidFill>
                <a:latin typeface="Calibri" panose="020F0502020204030204" pitchFamily="34" charset="0"/>
                <a:cs typeface="Calibri" panose="020F0502020204030204" pitchFamily="34" charset="0"/>
              </a:rPr>
            </a:br>
            <a:r>
              <a:rPr lang="es-ES" dirty="0">
                <a:solidFill>
                  <a:srgbClr val="0E101A"/>
                </a:solidFill>
                <a:latin typeface="Calibri" panose="020F0502020204030204" pitchFamily="34" charset="0"/>
                <a:cs typeface="Calibri" panose="020F0502020204030204" pitchFamily="34" charset="0"/>
              </a:rPr>
              <a:t>La forma de diseñar y darle formato al contenido juega un papel importante en el resultado. Utiliza pequeños bloques de texto, títulos, subtítulos y listas. La gente y los motores de búsqueda lo prefieren a los párrafos largos</a:t>
            </a:r>
            <a:r>
              <a:rPr lang="en-GB" dirty="0">
                <a:solidFill>
                  <a:srgbClr val="0E101A"/>
                </a:solidFill>
                <a:latin typeface="Calibri" panose="020F0502020204030204" pitchFamily="34" charset="0"/>
                <a:cs typeface="Calibri" panose="020F0502020204030204" pitchFamily="34" charset="0"/>
              </a:rPr>
              <a:t>.</a:t>
            </a:r>
            <a:endParaRPr lang="en-GB" dirty="0">
              <a:solidFill>
                <a:srgbClr val="0E101A"/>
              </a:solidFill>
              <a:effectLst/>
              <a:latin typeface="Calibri" panose="020F0502020204030204" pitchFamily="34" charset="0"/>
              <a:cs typeface="Calibri" panose="020F0502020204030204" pitchFamily="34" charset="0"/>
            </a:endParaRPr>
          </a:p>
        </p:txBody>
      </p:sp>
      <p:sp>
        <p:nvSpPr>
          <p:cNvPr id="9"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28567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1.1</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Creando</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contenido</a:t>
            </a:r>
            <a:r>
              <a:rPr lang="en-GB" sz="1400" dirty="0">
                <a:solidFill>
                  <a:schemeClr val="tx1"/>
                </a:solidFill>
                <a:latin typeface="Calibri" panose="020F0502020204030204" pitchFamily="34" charset="0"/>
                <a:cs typeface="Calibri" panose="020F0502020204030204" pitchFamily="34" charset="0"/>
              </a:rPr>
              <a:t> de </a:t>
            </a:r>
            <a:r>
              <a:rPr lang="en-GB" sz="1400" dirty="0" err="1">
                <a:solidFill>
                  <a:schemeClr val="tx1"/>
                </a:solidFill>
                <a:latin typeface="Calibri" panose="020F0502020204030204" pitchFamily="34" charset="0"/>
                <a:cs typeface="Calibri" panose="020F0502020204030204" pitchFamily="34" charset="0"/>
              </a:rPr>
              <a:t>calidad</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2" name="Rectángulo 1"/>
          <p:cNvSpPr/>
          <p:nvPr/>
        </p:nvSpPr>
        <p:spPr>
          <a:xfrm>
            <a:off x="189066" y="1320037"/>
            <a:ext cx="8006157" cy="307777"/>
          </a:xfrm>
          <a:prstGeom prst="rect">
            <a:avLst/>
          </a:prstGeom>
        </p:spPr>
        <p:txBody>
          <a:bodyPr wrap="square">
            <a:spAutoFit/>
          </a:bodyPr>
          <a:lstStyle/>
          <a:p>
            <a:r>
              <a:rPr lang="en-GB" b="1" dirty="0" err="1">
                <a:latin typeface="Calibri" panose="020F0502020204030204" pitchFamily="34" charset="0"/>
                <a:cs typeface="Calibri" panose="020F0502020204030204" pitchFamily="34" charset="0"/>
              </a:rPr>
              <a:t>Consejos</a:t>
            </a:r>
            <a:r>
              <a:rPr lang="en-GB" b="1" dirty="0">
                <a:latin typeface="Calibri" panose="020F0502020204030204" pitchFamily="34" charset="0"/>
                <a:cs typeface="Calibri" panose="020F0502020204030204" pitchFamily="34" charset="0"/>
              </a:rPr>
              <a:t> para </a:t>
            </a:r>
            <a:r>
              <a:rPr lang="en-GB" b="1" dirty="0" err="1">
                <a:latin typeface="Calibri" panose="020F0502020204030204" pitchFamily="34" charset="0"/>
                <a:cs typeface="Calibri" panose="020F0502020204030204" pitchFamily="34" charset="0"/>
              </a:rPr>
              <a:t>crear</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contenido</a:t>
            </a:r>
            <a:r>
              <a:rPr lang="en-GB" b="1" dirty="0">
                <a:latin typeface="Calibri" panose="020F0502020204030204" pitchFamily="34" charset="0"/>
                <a:cs typeface="Calibri" panose="020F0502020204030204" pitchFamily="34" charset="0"/>
              </a:rPr>
              <a:t> de </a:t>
            </a:r>
            <a:r>
              <a:rPr lang="en-GB" b="1" dirty="0" err="1">
                <a:latin typeface="Calibri" panose="020F0502020204030204" pitchFamily="34" charset="0"/>
                <a:cs typeface="Calibri" panose="020F0502020204030204" pitchFamily="34" charset="0"/>
              </a:rPr>
              <a:t>calidad</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en</a:t>
            </a:r>
            <a:r>
              <a:rPr lang="en-GB" b="1" dirty="0">
                <a:latin typeface="Calibri" panose="020F0502020204030204" pitchFamily="34" charset="0"/>
                <a:cs typeface="Calibri" panose="020F0502020204030204" pitchFamily="34" charset="0"/>
              </a:rPr>
              <a:t> social media y </a:t>
            </a:r>
            <a:r>
              <a:rPr lang="en-GB" b="1" dirty="0" err="1">
                <a:latin typeface="Calibri" panose="020F0502020204030204" pitchFamily="34" charset="0"/>
                <a:cs typeface="Calibri" panose="020F0502020204030204" pitchFamily="34" charset="0"/>
              </a:rPr>
              <a:t>página</a:t>
            </a:r>
            <a:r>
              <a:rPr lang="en-GB" b="1" dirty="0">
                <a:latin typeface="Calibri" panose="020F0502020204030204" pitchFamily="34" charset="0"/>
                <a:cs typeface="Calibri" panose="020F0502020204030204" pitchFamily="34" charset="0"/>
              </a:rPr>
              <a:t> web/blogs </a:t>
            </a:r>
            <a:r>
              <a:rPr lang="en-GB" dirty="0">
                <a:latin typeface="Calibri" panose="020F0502020204030204" pitchFamily="34" charset="0"/>
                <a:cs typeface="Calibri" panose="020F0502020204030204" pitchFamily="34" charset="0"/>
              </a:rPr>
              <a:t>:</a:t>
            </a:r>
          </a:p>
        </p:txBody>
      </p:sp>
      <p:sp>
        <p:nvSpPr>
          <p:cNvPr id="3" name="Rectángulo 2"/>
          <p:cNvSpPr/>
          <p:nvPr/>
        </p:nvSpPr>
        <p:spPr>
          <a:xfrm>
            <a:off x="189066" y="1718239"/>
            <a:ext cx="7848026" cy="523220"/>
          </a:xfrm>
          <a:prstGeom prst="rect">
            <a:avLst/>
          </a:prstGeom>
        </p:spPr>
        <p:txBody>
          <a:bodyPr wrap="square">
            <a:spAutoFit/>
          </a:bodyPr>
          <a:lstStyle/>
          <a:p>
            <a:pPr marL="285750" indent="-285750">
              <a:buFont typeface="Arial" panose="020B0604020202020204" pitchFamily="34" charset="0"/>
              <a:buChar char="•"/>
            </a:pPr>
            <a:r>
              <a:rPr lang="es-ES" dirty="0">
                <a:latin typeface="Calibri" panose="020F0502020204030204" pitchFamily="34" charset="0"/>
                <a:cs typeface="Calibri" panose="020F0502020204030204" pitchFamily="34" charset="0"/>
              </a:rPr>
              <a:t>Publica contenidos originales: Aunque recicles el contenido, trata de hacerlo único usando tu imaginación. El contenido más compartible es siempre un contenido de alta calidad.</a:t>
            </a:r>
            <a:endParaRPr lang="en-GB" dirty="0">
              <a:latin typeface="Calibri" panose="020F0502020204030204" pitchFamily="34" charset="0"/>
              <a:cs typeface="Calibri" panose="020F0502020204030204" pitchFamily="34" charset="0"/>
            </a:endParaRPr>
          </a:p>
        </p:txBody>
      </p:sp>
      <p:sp>
        <p:nvSpPr>
          <p:cNvPr id="4" name="Rectángulo 3"/>
          <p:cNvSpPr/>
          <p:nvPr/>
        </p:nvSpPr>
        <p:spPr>
          <a:xfrm>
            <a:off x="189066" y="2387300"/>
            <a:ext cx="8528672" cy="523220"/>
          </a:xfrm>
          <a:prstGeom prst="rect">
            <a:avLst/>
          </a:prstGeom>
        </p:spPr>
        <p:txBody>
          <a:bodyPr wrap="square">
            <a:spAutoFit/>
          </a:bodyPr>
          <a:lstStyle/>
          <a:p>
            <a:pPr marL="285750" indent="-285750">
              <a:buFont typeface="Arial" panose="020B0604020202020204" pitchFamily="34" charset="0"/>
              <a:buChar char="•"/>
            </a:pPr>
            <a:r>
              <a:rPr lang="es-ES" dirty="0">
                <a:latin typeface="Calibri" panose="020F0502020204030204" pitchFamily="34" charset="0"/>
                <a:cs typeface="Calibri" panose="020F0502020204030204" pitchFamily="34" charset="0"/>
              </a:rPr>
              <a:t>No olvides el contenido visual: El contenido visual (imágenes, vídeos, infografías), tiene un mayor impacto en el usuario. El material visual debe complementar tu contenido, ser estético y original.</a:t>
            </a:r>
            <a:endParaRPr lang="en-GB" dirty="0">
              <a:latin typeface="Calibri" panose="020F0502020204030204" pitchFamily="34" charset="0"/>
              <a:cs typeface="Calibri" panose="020F0502020204030204" pitchFamily="34" charset="0"/>
            </a:endParaRPr>
          </a:p>
        </p:txBody>
      </p:sp>
      <p:sp>
        <p:nvSpPr>
          <p:cNvPr id="5" name="Rectángulo 4"/>
          <p:cNvSpPr/>
          <p:nvPr/>
        </p:nvSpPr>
        <p:spPr>
          <a:xfrm>
            <a:off x="240633" y="3279510"/>
            <a:ext cx="7954590" cy="738664"/>
          </a:xfrm>
          <a:prstGeom prst="rect">
            <a:avLst/>
          </a:prstGeom>
        </p:spPr>
        <p:txBody>
          <a:bodyPr wrap="square">
            <a:spAutoFit/>
          </a:bodyPr>
          <a:lstStyle/>
          <a:p>
            <a:pPr marL="285750" indent="-285750">
              <a:buFont typeface="Arial" panose="020B0604020202020204" pitchFamily="34" charset="0"/>
              <a:buChar char="•"/>
            </a:pPr>
            <a:r>
              <a:rPr lang="es-ES" dirty="0">
                <a:solidFill>
                  <a:srgbClr val="0E101A"/>
                </a:solidFill>
                <a:latin typeface="Calibri" panose="020F0502020204030204" pitchFamily="34" charset="0"/>
                <a:cs typeface="Calibri" panose="020F0502020204030204" pitchFamily="34" charset="0"/>
              </a:rPr>
              <a:t>Interactúa con tus lectores: Los usuarios de las redes sociales quieren interactuar contigo, intenta no negar a nadie una respuesta, especialmente en los casos de comentarios negativos. En muchos casos, un "Gracias por leer" es suficiente</a:t>
            </a:r>
            <a:r>
              <a:rPr lang="en-GB" dirty="0">
                <a:solidFill>
                  <a:srgbClr val="0E101A"/>
                </a:solidFill>
                <a:latin typeface="Calibri" panose="020F0502020204030204" pitchFamily="34" charset="0"/>
                <a:cs typeface="Calibri" panose="020F0502020204030204" pitchFamily="34" charset="0"/>
              </a:rPr>
              <a:t>.</a:t>
            </a:r>
            <a:endParaRPr lang="en-GB" dirty="0">
              <a:solidFill>
                <a:srgbClr val="0E101A"/>
              </a:solidFill>
              <a:effectLst/>
              <a:latin typeface="Calibri" panose="020F0502020204030204" pitchFamily="34" charset="0"/>
              <a:cs typeface="Calibri" panose="020F0502020204030204" pitchFamily="34" charset="0"/>
            </a:endParaRPr>
          </a:p>
        </p:txBody>
      </p:sp>
      <p:sp>
        <p:nvSpPr>
          <p:cNvPr id="9"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279483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6362975" y="2605123"/>
            <a:ext cx="2413713" cy="2095019"/>
          </a:xfrm>
          <a:prstGeom prst="rect">
            <a:avLst/>
          </a:prstGeom>
        </p:spPr>
      </p:pic>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2" name="Rectángulo 1"/>
          <p:cNvSpPr/>
          <p:nvPr/>
        </p:nvSpPr>
        <p:spPr>
          <a:xfrm>
            <a:off x="189068" y="1320037"/>
            <a:ext cx="7992406" cy="2246769"/>
          </a:xfrm>
          <a:prstGeom prst="rect">
            <a:avLst/>
          </a:prstGeom>
        </p:spPr>
        <p:txBody>
          <a:bodyPr wrap="square">
            <a:spAutoFit/>
          </a:bodyPr>
          <a:lstStyle/>
          <a:p>
            <a:r>
              <a:rPr lang="es-ES" b="1" i="1" dirty="0" err="1">
                <a:solidFill>
                  <a:schemeClr val="tx1"/>
                </a:solidFill>
                <a:latin typeface="Calibri" panose="020F0502020204030204" pitchFamily="34" charset="0"/>
                <a:cs typeface="Calibri" panose="020F0502020204030204" pitchFamily="34" charset="0"/>
              </a:rPr>
              <a:t>Deal</a:t>
            </a:r>
            <a:r>
              <a:rPr lang="es-ES" b="1" i="1" dirty="0">
                <a:solidFill>
                  <a:schemeClr val="tx1"/>
                </a:solidFill>
                <a:latin typeface="Calibri" panose="020F0502020204030204" pitchFamily="34" charset="0"/>
                <a:cs typeface="Calibri" panose="020F0502020204030204" pitchFamily="34" charset="0"/>
              </a:rPr>
              <a:t> </a:t>
            </a:r>
            <a:r>
              <a:rPr lang="es-ES" b="1" i="1" dirty="0" err="1">
                <a:solidFill>
                  <a:schemeClr val="tx1"/>
                </a:solidFill>
                <a:latin typeface="Calibri" panose="020F0502020204030204" pitchFamily="34" charset="0"/>
                <a:cs typeface="Calibri" panose="020F0502020204030204" pitchFamily="34" charset="0"/>
              </a:rPr>
              <a:t>Farm</a:t>
            </a:r>
            <a:r>
              <a:rPr lang="es-ES" b="1" i="1" dirty="0">
                <a:solidFill>
                  <a:schemeClr val="tx1"/>
                </a:solidFill>
                <a:latin typeface="Calibri" panose="020F0502020204030204" pitchFamily="34" charset="0"/>
                <a:cs typeface="Calibri" panose="020F0502020204030204" pitchFamily="34" charset="0"/>
              </a:rPr>
              <a:t> </a:t>
            </a:r>
            <a:r>
              <a:rPr lang="es-ES" i="1" dirty="0">
                <a:solidFill>
                  <a:schemeClr val="tx1"/>
                </a:solidFill>
                <a:latin typeface="Calibri" panose="020F0502020204030204" pitchFamily="34" charset="0"/>
                <a:cs typeface="Calibri" panose="020F0502020204030204" pitchFamily="34" charset="0"/>
              </a:rPr>
              <a:t>es un negocio ficticio. Lo hemos creado para ilustrar cómo un negocio tradicional del sector agrícola o ganadero puede pasar a Internet y a las redes sociales. En esta unidad te mostraremos cómo empezar a trabajar paso a paso, de forma gratuita y sin conocimientos de informática.</a:t>
            </a:r>
            <a:endParaRPr lang="en-GB" i="1" dirty="0">
              <a:solidFill>
                <a:schemeClr val="tx1"/>
              </a:solidFill>
              <a:latin typeface="Calibri" panose="020F0502020204030204" pitchFamily="34" charset="0"/>
              <a:cs typeface="Calibri" panose="020F0502020204030204" pitchFamily="34" charset="0"/>
            </a:endParaRPr>
          </a:p>
          <a:p>
            <a:endParaRPr lang="en-GB" dirty="0">
              <a:solidFill>
                <a:schemeClr val="tx1"/>
              </a:solidFill>
              <a:latin typeface="Calibri" panose="020F0502020204030204" pitchFamily="34" charset="0"/>
              <a:cs typeface="Calibri" panose="020F0502020204030204" pitchFamily="34" charset="0"/>
            </a:endParaRPr>
          </a:p>
          <a:p>
            <a:r>
              <a:rPr lang="es-ES" dirty="0">
                <a:solidFill>
                  <a:schemeClr val="tx1"/>
                </a:solidFill>
                <a:latin typeface="Calibri" panose="020F0502020204030204" pitchFamily="34" charset="0"/>
                <a:cs typeface="Calibri" panose="020F0502020204030204" pitchFamily="34" charset="0"/>
              </a:rPr>
              <a:t>Hay muchas opciones para diseñar tu página web o blog. La elección depende principalmente de tus conocimientos de programación o de los medios técnicos de que dispongas</a:t>
            </a:r>
            <a:r>
              <a:rPr lang="en-GB" dirty="0">
                <a:solidFill>
                  <a:schemeClr val="tx1"/>
                </a:solidFill>
                <a:latin typeface="Calibri" panose="020F0502020204030204" pitchFamily="34" charset="0"/>
                <a:cs typeface="Calibri" panose="020F0502020204030204" pitchFamily="34" charset="0"/>
              </a:rPr>
              <a:t>. </a:t>
            </a:r>
          </a:p>
          <a:p>
            <a:endParaRPr lang="en-GB" dirty="0">
              <a:solidFill>
                <a:schemeClr val="tx1"/>
              </a:solidFill>
              <a:latin typeface="Calibri" panose="020F0502020204030204" pitchFamily="34" charset="0"/>
              <a:cs typeface="Calibri" panose="020F0502020204030204" pitchFamily="34" charset="0"/>
            </a:endParaRPr>
          </a:p>
          <a:p>
            <a:r>
              <a:rPr lang="es-ES" dirty="0">
                <a:solidFill>
                  <a:schemeClr val="tx1"/>
                </a:solidFill>
                <a:latin typeface="Calibri" panose="020F0502020204030204" pitchFamily="34" charset="0"/>
                <a:cs typeface="Calibri" panose="020F0502020204030204" pitchFamily="34" charset="0"/>
              </a:rPr>
              <a:t>A continuación te presentamos algunas herramientas para crear un blog, una página </a:t>
            </a:r>
          </a:p>
          <a:p>
            <a:r>
              <a:rPr lang="es-ES" dirty="0">
                <a:solidFill>
                  <a:schemeClr val="tx1"/>
                </a:solidFill>
                <a:latin typeface="Calibri" panose="020F0502020204030204" pitchFamily="34" charset="0"/>
                <a:cs typeface="Calibri" panose="020F0502020204030204" pitchFamily="34" charset="0"/>
              </a:rPr>
              <a:t>web y una tienda online. </a:t>
            </a:r>
          </a:p>
          <a:p>
            <a:r>
              <a:rPr lang="es-ES" dirty="0">
                <a:solidFill>
                  <a:schemeClr val="tx1"/>
                </a:solidFill>
                <a:latin typeface="Calibri" panose="020F0502020204030204" pitchFamily="34" charset="0"/>
                <a:cs typeface="Calibri" panose="020F0502020204030204" pitchFamily="34" charset="0"/>
              </a:rPr>
              <a:t>Todas ellas son gratuitas, accesibles y no requieren conocimientos de programación.</a:t>
            </a:r>
            <a:endParaRPr lang="en-GB" dirty="0">
              <a:solidFill>
                <a:schemeClr val="tx1"/>
              </a:solidFill>
              <a:effectLst/>
              <a:latin typeface="Calibri" panose="020F0502020204030204" pitchFamily="34" charset="0"/>
              <a:cs typeface="Calibri" panose="020F0502020204030204" pitchFamily="34" charset="0"/>
            </a:endParaRP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641643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2" name="Rectángulo 1"/>
          <p:cNvSpPr/>
          <p:nvPr/>
        </p:nvSpPr>
        <p:spPr>
          <a:xfrm>
            <a:off x="189067" y="1320037"/>
            <a:ext cx="8449241" cy="954107"/>
          </a:xfrm>
          <a:prstGeom prst="rect">
            <a:avLst/>
          </a:prstGeom>
        </p:spPr>
        <p:txBody>
          <a:bodyPr wrap="square">
            <a:spAutoFit/>
          </a:bodyPr>
          <a:lstStyle/>
          <a:p>
            <a:r>
              <a:rPr lang="en-GB" b="1" dirty="0" err="1">
                <a:solidFill>
                  <a:schemeClr val="tx1"/>
                </a:solidFill>
                <a:latin typeface="Calibri" panose="020F0502020204030204" pitchFamily="34" charset="0"/>
                <a:cs typeface="Calibri" panose="020F0502020204030204" pitchFamily="34" charset="0"/>
              </a:rPr>
              <a:t>Página</a:t>
            </a:r>
            <a:r>
              <a:rPr lang="en-GB" b="1" dirty="0">
                <a:solidFill>
                  <a:schemeClr val="tx1"/>
                </a:solidFill>
                <a:latin typeface="Calibri" panose="020F0502020204030204" pitchFamily="34" charset="0"/>
                <a:cs typeface="Calibri" panose="020F0502020204030204" pitchFamily="34" charset="0"/>
              </a:rPr>
              <a:t> web: WIX </a:t>
            </a:r>
            <a:r>
              <a:rPr lang="en-GB" dirty="0">
                <a:solidFill>
                  <a:schemeClr val="tx1"/>
                </a:solidFill>
                <a:latin typeface="Calibri" panose="020F0502020204030204" pitchFamily="34" charset="0"/>
                <a:cs typeface="Calibri" panose="020F0502020204030204" pitchFamily="34" charset="0"/>
                <a:hlinkClick r:id="rId3"/>
              </a:rPr>
              <a:t>https://www.wix.com/</a:t>
            </a:r>
            <a:endParaRPr lang="en-GB" dirty="0">
              <a:solidFill>
                <a:schemeClr val="tx1"/>
              </a:solidFill>
              <a:latin typeface="Calibri" panose="020F0502020204030204" pitchFamily="34" charset="0"/>
              <a:cs typeface="Calibri" panose="020F0502020204030204" pitchFamily="34" charset="0"/>
            </a:endParaRPr>
          </a:p>
          <a:p>
            <a:r>
              <a:rPr lang="es-ES" dirty="0" err="1">
                <a:solidFill>
                  <a:schemeClr val="tx1"/>
                </a:solidFill>
                <a:latin typeface="Calibri" panose="020F0502020204030204" pitchFamily="34" charset="0"/>
                <a:cs typeface="Calibri" panose="020F0502020204030204" pitchFamily="34" charset="0"/>
              </a:rPr>
              <a:t>Wix</a:t>
            </a:r>
            <a:r>
              <a:rPr lang="es-ES" dirty="0">
                <a:solidFill>
                  <a:schemeClr val="tx1"/>
                </a:solidFill>
                <a:latin typeface="Calibri" panose="020F0502020204030204" pitchFamily="34" charset="0"/>
                <a:cs typeface="Calibri" panose="020F0502020204030204" pitchFamily="34" charset="0"/>
              </a:rPr>
              <a:t> es el mayor constructor de sitios web del mundo, con más de 100 millones de usuarios. Su secreto es un sistema flexible y sencillo para crear sitios web. La mejor característica es la cantidad de diseños disponibles para usar de forma gratuita.</a:t>
            </a:r>
            <a:endParaRPr lang="en-GB" dirty="0">
              <a:solidFill>
                <a:schemeClr val="tx1"/>
              </a:solidFill>
              <a:latin typeface="Calibri" panose="020F0502020204030204" pitchFamily="34" charset="0"/>
              <a:cs typeface="Calibri" panose="020F0502020204030204" pitchFamily="34" charset="0"/>
            </a:endParaRP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6" name="Imagen 5"/>
          <p:cNvPicPr>
            <a:picLocks noChangeAspect="1"/>
          </p:cNvPicPr>
          <p:nvPr/>
        </p:nvPicPr>
        <p:blipFill>
          <a:blip r:embed="rId4"/>
          <a:stretch>
            <a:fillRect/>
          </a:stretch>
        </p:blipFill>
        <p:spPr>
          <a:xfrm>
            <a:off x="295633" y="2062559"/>
            <a:ext cx="5479525" cy="2564136"/>
          </a:xfrm>
          <a:prstGeom prst="rect">
            <a:avLst/>
          </a:prstGeom>
        </p:spPr>
      </p:pic>
    </p:spTree>
    <p:extLst>
      <p:ext uri="{BB962C8B-B14F-4D97-AF65-F5344CB8AC3E}">
        <p14:creationId xmlns:p14="http://schemas.microsoft.com/office/powerpoint/2010/main" val="175106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8" name="Rectángulo 7"/>
          <p:cNvSpPr/>
          <p:nvPr/>
        </p:nvSpPr>
        <p:spPr>
          <a:xfrm>
            <a:off x="167268" y="1320037"/>
            <a:ext cx="8649629" cy="1384995"/>
          </a:xfrm>
          <a:prstGeom prst="rect">
            <a:avLst/>
          </a:prstGeom>
        </p:spPr>
        <p:txBody>
          <a:bodyPr wrap="square">
            <a:spAutoFit/>
          </a:bodyPr>
          <a:lstStyle/>
          <a:p>
            <a:r>
              <a:rPr lang="en-GB" dirty="0" err="1">
                <a:latin typeface="Calibri" panose="020F0502020204030204" pitchFamily="34" charset="0"/>
                <a:cs typeface="Calibri" panose="020F0502020204030204" pitchFamily="34" charset="0"/>
              </a:rPr>
              <a:t>Wix</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ofrece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tres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opciones</a:t>
            </a:r>
            <a:r>
              <a:rPr lang="en-GB" dirty="0">
                <a:latin typeface="Calibri" panose="020F0502020204030204" pitchFamily="34" charset="0"/>
                <a:cs typeface="Calibri" panose="020F0502020204030204" pitchFamily="34" charset="0"/>
              </a:rPr>
              <a:t> de </a:t>
            </a:r>
            <a:r>
              <a:rPr lang="en-GB" dirty="0" err="1">
                <a:latin typeface="Calibri" panose="020F0502020204030204" pitchFamily="34" charset="0"/>
                <a:cs typeface="Calibri" panose="020F0502020204030204" pitchFamily="34" charset="0"/>
              </a:rPr>
              <a:t>diseño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todas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ellas</a:t>
            </a:r>
            <a:r>
              <a:rPr lang="en-GB" dirty="0">
                <a:latin typeface="Calibri" panose="020F0502020204030204" pitchFamily="34" charset="0"/>
                <a:cs typeface="Calibri" panose="020F0502020204030204" pitchFamily="34" charset="0"/>
              </a:rPr>
              <a:t> son </a:t>
            </a:r>
            <a:r>
              <a:rPr lang="en-GB" dirty="0" err="1">
                <a:latin typeface="Calibri" panose="020F0502020204030204" pitchFamily="34" charset="0"/>
                <a:cs typeface="Calibri" panose="020F0502020204030204" pitchFamily="34" charset="0"/>
              </a:rPr>
              <a:t>fáciles</a:t>
            </a:r>
            <a:r>
              <a:rPr lang="en-GB" dirty="0">
                <a:latin typeface="Calibri" panose="020F0502020204030204" pitchFamily="34" charset="0"/>
                <a:cs typeface="Calibri" panose="020F0502020204030204" pitchFamily="34" charset="0"/>
              </a:rPr>
              <a:t> y </a:t>
            </a:r>
            <a:r>
              <a:rPr lang="en-GB" dirty="0" err="1">
                <a:latin typeface="Calibri" panose="020F0502020204030204" pitchFamily="34" charset="0"/>
                <a:cs typeface="Calibri" panose="020F0502020204030204" pitchFamily="34" charset="0"/>
              </a:rPr>
              <a:t>accesibles</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Diseño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abierto</a:t>
            </a: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dirty="0">
                <a:latin typeface="Calibri" panose="020F0502020204030204" pitchFamily="34" charset="0"/>
                <a:cs typeface="Calibri" panose="020F0502020204030204" pitchFamily="34" charset="0"/>
              </a:rPr>
              <a:t>Diseño personalizado basado en preguntas sobre tu negocio	</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Plantillas</a:t>
            </a:r>
            <a:r>
              <a:rPr lang="en-GB" dirty="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A continuación mostraremos la opción de diseño de las plantillas</a:t>
            </a:r>
            <a:r>
              <a:rPr lang="en-GB" dirty="0">
                <a:solidFill>
                  <a:schemeClr val="tx1"/>
                </a:solidFill>
                <a:latin typeface="Calibri" panose="020F0502020204030204" pitchFamily="34" charset="0"/>
                <a:cs typeface="Calibri" panose="020F0502020204030204" pitchFamily="34" charset="0"/>
              </a:rPr>
              <a:t>.</a:t>
            </a:r>
          </a:p>
        </p:txBody>
      </p:sp>
      <p:sp>
        <p:nvSpPr>
          <p:cNvPr id="9" name="Rectángulo 8"/>
          <p:cNvSpPr/>
          <p:nvPr/>
        </p:nvSpPr>
        <p:spPr>
          <a:xfrm>
            <a:off x="823331" y="3084775"/>
            <a:ext cx="7497337" cy="307777"/>
          </a:xfrm>
          <a:prstGeom prst="rect">
            <a:avLst/>
          </a:prstGeom>
        </p:spPr>
        <p:txBody>
          <a:bodyPr wrap="square">
            <a:spAutoFit/>
          </a:bodyPr>
          <a:lstStyle/>
          <a:p>
            <a:r>
              <a:rPr lang="es-ES" b="1" dirty="0">
                <a:latin typeface="Calibri" panose="020F0502020204030204" pitchFamily="34" charset="0"/>
                <a:cs typeface="Calibri" panose="020F0502020204030204" pitchFamily="34" charset="0"/>
              </a:rPr>
              <a:t>El sitio web de </a:t>
            </a:r>
            <a:r>
              <a:rPr lang="es-ES" b="1" dirty="0" err="1">
                <a:latin typeface="Calibri" panose="020F0502020204030204" pitchFamily="34" charset="0"/>
                <a:cs typeface="Calibri" panose="020F0502020204030204" pitchFamily="34" charset="0"/>
              </a:rPr>
              <a:t>Deal</a:t>
            </a:r>
            <a:r>
              <a:rPr lang="es-ES" b="1" dirty="0">
                <a:latin typeface="Calibri" panose="020F0502020204030204" pitchFamily="34" charset="0"/>
                <a:cs typeface="Calibri" panose="020F0502020204030204" pitchFamily="34" charset="0"/>
              </a:rPr>
              <a:t> Farm. Creado en una hora sin conocimientos de informática</a:t>
            </a:r>
            <a:r>
              <a:rPr lang="en-GB" b="1" dirty="0">
                <a:latin typeface="Calibri" panose="020F0502020204030204" pitchFamily="34" charset="0"/>
                <a:cs typeface="Calibri" panose="020F0502020204030204" pitchFamily="34" charset="0"/>
              </a:rPr>
              <a:t>.</a:t>
            </a: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238266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Página</a:t>
            </a:r>
            <a:r>
              <a:rPr lang="en-GB" sz="1600" dirty="0">
                <a:solidFill>
                  <a:schemeClr val="tx1"/>
                </a:solidFill>
                <a:latin typeface="Calibri" panose="020F0502020204030204" pitchFamily="34" charset="0"/>
                <a:cs typeface="Calibri" panose="020F0502020204030204" pitchFamily="34" charset="0"/>
              </a:rPr>
              <a:t> web / blog / </a:t>
            </a:r>
            <a:r>
              <a:rPr lang="en-GB" sz="1600" dirty="0" err="1">
                <a:solidFill>
                  <a:schemeClr val="tx1"/>
                </a:solidFill>
                <a:latin typeface="Calibri" panose="020F0502020204030204" pitchFamily="34" charset="0"/>
                <a:cs typeface="Calibri" panose="020F0502020204030204" pitchFamily="34" charset="0"/>
              </a:rPr>
              <a:t>tienda</a:t>
            </a:r>
            <a:r>
              <a:rPr lang="en-GB" sz="1600" dirty="0">
                <a:solidFill>
                  <a:schemeClr val="tx1"/>
                </a:solidFill>
                <a:latin typeface="Calibri" panose="020F0502020204030204" pitchFamily="34" charset="0"/>
                <a:cs typeface="Calibri" panose="020F0502020204030204" pitchFamily="34" charset="0"/>
              </a:rPr>
              <a:t> online</a:t>
            </a:r>
            <a:endParaRPr sz="1200" dirty="0"/>
          </a:p>
        </p:txBody>
      </p:sp>
      <p:sp>
        <p:nvSpPr>
          <p:cNvPr id="3" name="Rectángulo 2"/>
          <p:cNvSpPr/>
          <p:nvPr/>
        </p:nvSpPr>
        <p:spPr>
          <a:xfrm>
            <a:off x="1990725" y="1655653"/>
            <a:ext cx="3583032" cy="307777"/>
          </a:xfrm>
          <a:prstGeom prst="rect">
            <a:avLst/>
          </a:prstGeom>
        </p:spPr>
        <p:txBody>
          <a:bodyPr wrap="none">
            <a:spAutoFit/>
          </a:bodyPr>
          <a:lstStyle/>
          <a:p>
            <a:r>
              <a:rPr lang="es-ES" dirty="0">
                <a:latin typeface="Calibri" panose="020F0502020204030204" pitchFamily="34" charset="0"/>
                <a:cs typeface="Calibri" panose="020F0502020204030204" pitchFamily="34" charset="0"/>
              </a:rPr>
              <a:t>Selecciona una plantilla adaptada a tu negocio</a:t>
            </a:r>
            <a:endParaRPr lang="en-GB" dirty="0">
              <a:solidFill>
                <a:schemeClr val="tx1"/>
              </a:solidFill>
              <a:latin typeface="Calibri" panose="020F0502020204030204" pitchFamily="34" charset="0"/>
              <a:cs typeface="Calibri" panose="020F0502020204030204" pitchFamily="34" charset="0"/>
            </a:endParaRPr>
          </a:p>
        </p:txBody>
      </p:sp>
      <p:sp>
        <p:nvSpPr>
          <p:cNvPr id="9"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dirty="0"/>
              <a:t>Unidad 1. </a:t>
            </a:r>
            <a:r>
              <a:rPr lang="en-GB" b="0" dirty="0" err="1">
                <a:solidFill>
                  <a:schemeClr val="tx1"/>
                </a:solidFill>
                <a:latin typeface="Calibri" panose="020F0502020204030204" pitchFamily="34" charset="0"/>
                <a:cs typeface="Calibri" panose="020F0502020204030204" pitchFamily="34" charset="0"/>
              </a:rPr>
              <a:t>Creación</a:t>
            </a:r>
            <a:r>
              <a:rPr lang="en-GB" b="0" dirty="0">
                <a:solidFill>
                  <a:schemeClr val="tx1"/>
                </a:solidFill>
                <a:latin typeface="Calibri" panose="020F0502020204030204" pitchFamily="34" charset="0"/>
                <a:cs typeface="Calibri" panose="020F0502020204030204" pitchFamily="34" charset="0"/>
              </a:rPr>
              <a:t> de </a:t>
            </a:r>
            <a:r>
              <a:rPr lang="en-GB" b="0" dirty="0" err="1">
                <a:solidFill>
                  <a:schemeClr val="tx1"/>
                </a:solidFill>
                <a:latin typeface="Calibri" panose="020F0502020204030204" pitchFamily="34" charset="0"/>
                <a:cs typeface="Calibri" panose="020F0502020204030204" pitchFamily="34" charset="0"/>
              </a:rPr>
              <a:t>contenido</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Llevando</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tu</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negocio</a:t>
            </a:r>
            <a:r>
              <a:rPr lang="en-GB"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pic>
        <p:nvPicPr>
          <p:cNvPr id="8" name="Imagen 7"/>
          <p:cNvPicPr>
            <a:picLocks noChangeAspect="1"/>
          </p:cNvPicPr>
          <p:nvPr/>
        </p:nvPicPr>
        <p:blipFill>
          <a:blip r:embed="rId3"/>
          <a:stretch>
            <a:fillRect/>
          </a:stretch>
        </p:blipFill>
        <p:spPr>
          <a:xfrm>
            <a:off x="94028" y="2126166"/>
            <a:ext cx="6047793" cy="2326887"/>
          </a:xfrm>
          <a:prstGeom prst="rect">
            <a:avLst/>
          </a:prstGeom>
        </p:spPr>
      </p:pic>
      <p:sp>
        <p:nvSpPr>
          <p:cNvPr id="10" name="Flecha doblada 9"/>
          <p:cNvSpPr/>
          <p:nvPr/>
        </p:nvSpPr>
        <p:spPr>
          <a:xfrm>
            <a:off x="624468" y="1492917"/>
            <a:ext cx="1323278" cy="1182029"/>
          </a:xfrm>
          <a:prstGeom prst="bentArrow">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ángulo redondeado 10"/>
          <p:cNvSpPr/>
          <p:nvPr/>
        </p:nvSpPr>
        <p:spPr>
          <a:xfrm>
            <a:off x="94028" y="2674946"/>
            <a:ext cx="1303592" cy="313581"/>
          </a:xfrm>
          <a:prstGeom prst="roundRect">
            <a:avLst/>
          </a:prstGeom>
          <a:no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7573666"/>
      </p:ext>
    </p:extLst>
  </p:cSld>
  <p:clrMapOvr>
    <a:masterClrMapping/>
  </p:clrMapOvr>
</p:sld>
</file>

<file path=ppt/theme/theme1.xml><?xml version="1.0" encoding="utf-8"?>
<a:theme xmlns:a="http://schemas.openxmlformats.org/drawingml/2006/main" name="Escalus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TotalTime>
  <Words>1807</Words>
  <Application>Microsoft Office PowerPoint</Application>
  <PresentationFormat>Presentación en pantalla (16:9)</PresentationFormat>
  <Paragraphs>167</Paragraphs>
  <Slides>28</Slides>
  <Notes>27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Arial</vt:lpstr>
      <vt:lpstr>Calibri</vt:lpstr>
      <vt:lpstr>Karla</vt:lpstr>
      <vt:lpstr>Raleway</vt:lpstr>
      <vt:lpstr>Escalus template</vt:lpstr>
      <vt:lpstr>Presentación de PowerPoint</vt:lpstr>
      <vt:lpstr>INDICE</vt:lpstr>
      <vt:lpstr>Unidad 1. Creación de contenido online.  Llevando tu negocio online.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Unidad 2. Estrategia social media</vt:lpstr>
      <vt:lpstr>Unidad 2. Estrategia social media</vt:lpstr>
      <vt:lpstr>Unidad 2. Estrategia social media</vt:lpstr>
      <vt:lpstr>Unidad 2. Estrategia social media</vt:lpstr>
      <vt:lpstr>Unidad 2. Estrategia social media</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proje</dc:creator>
  <cp:lastModifiedBy>projects@internetwebsolutions.es</cp:lastModifiedBy>
  <cp:revision>171</cp:revision>
  <dcterms:modified xsi:type="dcterms:W3CDTF">2022-02-16T10:54:43Z</dcterms:modified>
</cp:coreProperties>
</file>